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6576000" cy="27432000"/>
  <p:notesSz cx="6858000" cy="9144000"/>
  <p:defaultTextStyle>
    <a:defPPr>
      <a:defRPr lang="en-US"/>
    </a:defPPr>
    <a:lvl1pPr marL="0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1pPr>
    <a:lvl2pPr marL="2037786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2pPr>
    <a:lvl3pPr marL="4075572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3pPr>
    <a:lvl4pPr marL="6113358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4pPr>
    <a:lvl5pPr marL="8151145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5pPr>
    <a:lvl6pPr marL="10188931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6pPr>
    <a:lvl7pPr marL="12226717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7pPr>
    <a:lvl8pPr marL="14264503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8pPr>
    <a:lvl9pPr marL="16302289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40">
          <p15:clr>
            <a:srgbClr val="A4A3A4"/>
          </p15:clr>
        </p15:guide>
        <p15:guide id="2" pos="115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Emorie Beck" initials="" lastIdx="12" clrIdx="0"/>
  <p:cmAuthor id="1" name="Bertram Malle" initials="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123B8"/>
    <a:srgbClr val="C00100"/>
    <a:srgbClr val="C20408"/>
    <a:srgbClr val="C00002"/>
    <a:srgbClr val="0432FF"/>
    <a:srgbClr val="EA4025"/>
    <a:srgbClr val="06853E"/>
    <a:srgbClr val="DC0000"/>
    <a:srgbClr val="FFFE18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7434"/>
    <p:restoredTop sz="95876" autoAdjust="0"/>
  </p:normalViewPr>
  <p:slideViewPr>
    <p:cSldViewPr snapToGrid="0" snapToObjects="1">
      <p:cViewPr>
        <p:scale>
          <a:sx n="61" d="100"/>
          <a:sy n="61" d="100"/>
        </p:scale>
        <p:origin x="-3456" y="144"/>
      </p:cViewPr>
      <p:guideLst>
        <p:guide orient="horz" pos="8640"/>
        <p:guide pos="115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7B3C6-F453-C04F-B20C-584ED69AF83A}" type="datetimeFigureOut">
              <a:rPr lang="en-US" smtClean="0"/>
              <a:t>3/22/19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83271-FB57-CD44-B413-EFB20A2FF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364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037786" rtl="0" eaLnBrk="1" latinLnBrk="0" hangingPunct="1">
      <a:defRPr sz="5300" kern="1200">
        <a:solidFill>
          <a:schemeClr val="tx1"/>
        </a:solidFill>
        <a:latin typeface="+mn-lt"/>
        <a:ea typeface="+mn-ea"/>
        <a:cs typeface="+mn-cs"/>
      </a:defRPr>
    </a:lvl1pPr>
    <a:lvl2pPr marL="2037786" algn="l" defTabSz="2037786" rtl="0" eaLnBrk="1" latinLnBrk="0" hangingPunct="1">
      <a:defRPr sz="5300" kern="1200">
        <a:solidFill>
          <a:schemeClr val="tx1"/>
        </a:solidFill>
        <a:latin typeface="+mn-lt"/>
        <a:ea typeface="+mn-ea"/>
        <a:cs typeface="+mn-cs"/>
      </a:defRPr>
    </a:lvl2pPr>
    <a:lvl3pPr marL="4075572" algn="l" defTabSz="2037786" rtl="0" eaLnBrk="1" latinLnBrk="0" hangingPunct="1">
      <a:defRPr sz="5300" kern="1200">
        <a:solidFill>
          <a:schemeClr val="tx1"/>
        </a:solidFill>
        <a:latin typeface="+mn-lt"/>
        <a:ea typeface="+mn-ea"/>
        <a:cs typeface="+mn-cs"/>
      </a:defRPr>
    </a:lvl3pPr>
    <a:lvl4pPr marL="6113358" algn="l" defTabSz="2037786" rtl="0" eaLnBrk="1" latinLnBrk="0" hangingPunct="1">
      <a:defRPr sz="5300" kern="1200">
        <a:solidFill>
          <a:schemeClr val="tx1"/>
        </a:solidFill>
        <a:latin typeface="+mn-lt"/>
        <a:ea typeface="+mn-ea"/>
        <a:cs typeface="+mn-cs"/>
      </a:defRPr>
    </a:lvl4pPr>
    <a:lvl5pPr marL="8151145" algn="l" defTabSz="2037786" rtl="0" eaLnBrk="1" latinLnBrk="0" hangingPunct="1">
      <a:defRPr sz="5300" kern="1200">
        <a:solidFill>
          <a:schemeClr val="tx1"/>
        </a:solidFill>
        <a:latin typeface="+mn-lt"/>
        <a:ea typeface="+mn-ea"/>
        <a:cs typeface="+mn-cs"/>
      </a:defRPr>
    </a:lvl5pPr>
    <a:lvl6pPr marL="10188931" algn="l" defTabSz="2037786" rtl="0" eaLnBrk="1" latinLnBrk="0" hangingPunct="1">
      <a:defRPr sz="5300" kern="1200">
        <a:solidFill>
          <a:schemeClr val="tx1"/>
        </a:solidFill>
        <a:latin typeface="+mn-lt"/>
        <a:ea typeface="+mn-ea"/>
        <a:cs typeface="+mn-cs"/>
      </a:defRPr>
    </a:lvl6pPr>
    <a:lvl7pPr marL="12226717" algn="l" defTabSz="2037786" rtl="0" eaLnBrk="1" latinLnBrk="0" hangingPunct="1">
      <a:defRPr sz="5300" kern="1200">
        <a:solidFill>
          <a:schemeClr val="tx1"/>
        </a:solidFill>
        <a:latin typeface="+mn-lt"/>
        <a:ea typeface="+mn-ea"/>
        <a:cs typeface="+mn-cs"/>
      </a:defRPr>
    </a:lvl7pPr>
    <a:lvl8pPr marL="14264503" algn="l" defTabSz="2037786" rtl="0" eaLnBrk="1" latinLnBrk="0" hangingPunct="1">
      <a:defRPr sz="5300" kern="1200">
        <a:solidFill>
          <a:schemeClr val="tx1"/>
        </a:solidFill>
        <a:latin typeface="+mn-lt"/>
        <a:ea typeface="+mn-ea"/>
        <a:cs typeface="+mn-cs"/>
      </a:defRPr>
    </a:lvl8pPr>
    <a:lvl9pPr marL="16302289" algn="l" defTabSz="2037786" rtl="0" eaLnBrk="1" latinLnBrk="0" hangingPunct="1">
      <a:defRPr sz="5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983271-FB57-CD44-B413-EFB20A2FF6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891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8521702"/>
            <a:ext cx="31089600" cy="588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5544800"/>
            <a:ext cx="25603200" cy="7010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377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0755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113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151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1889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2267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264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302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3000C-EB1D-7C4B-AAC7-6A761EA69F4B}" type="datetimeFigureOut">
              <a:rPr lang="en-US" smtClean="0"/>
              <a:t>3/22/19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5870-84FD-6844-93E5-B37B92CBE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02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3000C-EB1D-7C4B-AAC7-6A761EA69F4B}" type="datetimeFigureOut">
              <a:rPr lang="en-US" smtClean="0"/>
              <a:t>3/22/19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5870-84FD-6844-93E5-B37B92CBE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074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8501100" y="7029452"/>
            <a:ext cx="46081952" cy="1498028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2555" y="7029452"/>
            <a:ext cx="137648948" cy="14980284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3000C-EB1D-7C4B-AAC7-6A761EA69F4B}" type="datetimeFigureOut">
              <a:rPr lang="en-US" smtClean="0"/>
              <a:t>3/22/19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5870-84FD-6844-93E5-B37B92CBE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218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3000C-EB1D-7C4B-AAC7-6A761EA69F4B}" type="datetimeFigureOut">
              <a:rPr lang="en-US" smtClean="0"/>
              <a:t>3/22/19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5870-84FD-6844-93E5-B37B92CBE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36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7627602"/>
            <a:ext cx="31089600" cy="5448300"/>
          </a:xfrm>
        </p:spPr>
        <p:txBody>
          <a:bodyPr anchor="t"/>
          <a:lstStyle>
            <a:lvl1pPr algn="l">
              <a:defRPr sz="179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11626854"/>
            <a:ext cx="31089600" cy="6000748"/>
          </a:xfrm>
        </p:spPr>
        <p:txBody>
          <a:bodyPr anchor="b"/>
          <a:lstStyle>
            <a:lvl1pPr marL="0" indent="0">
              <a:buNone/>
              <a:defRPr sz="8900">
                <a:solidFill>
                  <a:schemeClr val="tx1">
                    <a:tint val="75000"/>
                  </a:schemeClr>
                </a:solidFill>
              </a:defRPr>
            </a:lvl1pPr>
            <a:lvl2pPr marL="2037786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2pPr>
            <a:lvl3pPr marL="4075572" indent="0">
              <a:buNone/>
              <a:defRPr sz="7100">
                <a:solidFill>
                  <a:schemeClr val="tx1">
                    <a:tint val="75000"/>
                  </a:schemeClr>
                </a:solidFill>
              </a:defRPr>
            </a:lvl3pPr>
            <a:lvl4pPr marL="6113358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4pPr>
            <a:lvl5pPr marL="8151145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5pPr>
            <a:lvl6pPr marL="10188931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6pPr>
            <a:lvl7pPr marL="12226717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7pPr>
            <a:lvl8pPr marL="14264503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8pPr>
            <a:lvl9pPr marL="16302289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3000C-EB1D-7C4B-AAC7-6A761EA69F4B}" type="datetimeFigureOut">
              <a:rPr lang="en-US" smtClean="0"/>
              <a:t>3/22/19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5870-84FD-6844-93E5-B37B92CBE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904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2553" y="40963852"/>
            <a:ext cx="91865448" cy="115868448"/>
          </a:xfrm>
        </p:spPr>
        <p:txBody>
          <a:bodyPr/>
          <a:lstStyle>
            <a:lvl1pPr>
              <a:defRPr sz="12500"/>
            </a:lvl1pPr>
            <a:lvl2pPr>
              <a:defRPr sz="10700"/>
            </a:lvl2pPr>
            <a:lvl3pPr>
              <a:defRPr sz="89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717603" y="40963852"/>
            <a:ext cx="91865452" cy="115868448"/>
          </a:xfrm>
        </p:spPr>
        <p:txBody>
          <a:bodyPr/>
          <a:lstStyle>
            <a:lvl1pPr>
              <a:defRPr sz="12500"/>
            </a:lvl1pPr>
            <a:lvl2pPr>
              <a:defRPr sz="10700"/>
            </a:lvl2pPr>
            <a:lvl3pPr>
              <a:defRPr sz="89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3000C-EB1D-7C4B-AAC7-6A761EA69F4B}" type="datetimeFigureOut">
              <a:rPr lang="en-US" smtClean="0"/>
              <a:t>3/22/19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5870-84FD-6844-93E5-B37B92CBE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45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98553"/>
            <a:ext cx="32918400" cy="4572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6140453"/>
            <a:ext cx="16160752" cy="2559048"/>
          </a:xfrm>
        </p:spPr>
        <p:txBody>
          <a:bodyPr anchor="b"/>
          <a:lstStyle>
            <a:lvl1pPr marL="0" indent="0">
              <a:buNone/>
              <a:defRPr sz="10700" b="1"/>
            </a:lvl1pPr>
            <a:lvl2pPr marL="2037786" indent="0">
              <a:buNone/>
              <a:defRPr sz="8900" b="1"/>
            </a:lvl2pPr>
            <a:lvl3pPr marL="4075572" indent="0">
              <a:buNone/>
              <a:defRPr sz="8000" b="1"/>
            </a:lvl3pPr>
            <a:lvl4pPr marL="6113358" indent="0">
              <a:buNone/>
              <a:defRPr sz="7100" b="1"/>
            </a:lvl4pPr>
            <a:lvl5pPr marL="8151145" indent="0">
              <a:buNone/>
              <a:defRPr sz="7100" b="1"/>
            </a:lvl5pPr>
            <a:lvl6pPr marL="10188931" indent="0">
              <a:buNone/>
              <a:defRPr sz="7100" b="1"/>
            </a:lvl6pPr>
            <a:lvl7pPr marL="12226717" indent="0">
              <a:buNone/>
              <a:defRPr sz="7100" b="1"/>
            </a:lvl7pPr>
            <a:lvl8pPr marL="14264503" indent="0">
              <a:buNone/>
              <a:defRPr sz="7100" b="1"/>
            </a:lvl8pPr>
            <a:lvl9pPr marL="16302289" indent="0">
              <a:buNone/>
              <a:defRPr sz="7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1" y="8699500"/>
            <a:ext cx="16160752" cy="15805152"/>
          </a:xfrm>
        </p:spPr>
        <p:txBody>
          <a:bodyPr/>
          <a:lstStyle>
            <a:lvl1pPr>
              <a:defRPr sz="10700"/>
            </a:lvl1pPr>
            <a:lvl2pPr>
              <a:defRPr sz="8900"/>
            </a:lvl2pPr>
            <a:lvl3pPr>
              <a:defRPr sz="8000"/>
            </a:lvl3pPr>
            <a:lvl4pPr>
              <a:defRPr sz="7100"/>
            </a:lvl4pPr>
            <a:lvl5pPr>
              <a:defRPr sz="7100"/>
            </a:lvl5pPr>
            <a:lvl6pPr>
              <a:defRPr sz="7100"/>
            </a:lvl6pPr>
            <a:lvl7pPr>
              <a:defRPr sz="7100"/>
            </a:lvl7pPr>
            <a:lvl8pPr>
              <a:defRPr sz="7100"/>
            </a:lvl8pPr>
            <a:lvl9pPr>
              <a:defRPr sz="7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2" y="6140453"/>
            <a:ext cx="16167100" cy="2559048"/>
          </a:xfrm>
        </p:spPr>
        <p:txBody>
          <a:bodyPr anchor="b"/>
          <a:lstStyle>
            <a:lvl1pPr marL="0" indent="0">
              <a:buNone/>
              <a:defRPr sz="10700" b="1"/>
            </a:lvl1pPr>
            <a:lvl2pPr marL="2037786" indent="0">
              <a:buNone/>
              <a:defRPr sz="8900" b="1"/>
            </a:lvl2pPr>
            <a:lvl3pPr marL="4075572" indent="0">
              <a:buNone/>
              <a:defRPr sz="8000" b="1"/>
            </a:lvl3pPr>
            <a:lvl4pPr marL="6113358" indent="0">
              <a:buNone/>
              <a:defRPr sz="7100" b="1"/>
            </a:lvl4pPr>
            <a:lvl5pPr marL="8151145" indent="0">
              <a:buNone/>
              <a:defRPr sz="7100" b="1"/>
            </a:lvl5pPr>
            <a:lvl6pPr marL="10188931" indent="0">
              <a:buNone/>
              <a:defRPr sz="7100" b="1"/>
            </a:lvl6pPr>
            <a:lvl7pPr marL="12226717" indent="0">
              <a:buNone/>
              <a:defRPr sz="7100" b="1"/>
            </a:lvl7pPr>
            <a:lvl8pPr marL="14264503" indent="0">
              <a:buNone/>
              <a:defRPr sz="7100" b="1"/>
            </a:lvl8pPr>
            <a:lvl9pPr marL="16302289" indent="0">
              <a:buNone/>
              <a:defRPr sz="7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2" y="8699500"/>
            <a:ext cx="16167100" cy="15805152"/>
          </a:xfrm>
        </p:spPr>
        <p:txBody>
          <a:bodyPr/>
          <a:lstStyle>
            <a:lvl1pPr>
              <a:defRPr sz="10700"/>
            </a:lvl1pPr>
            <a:lvl2pPr>
              <a:defRPr sz="8900"/>
            </a:lvl2pPr>
            <a:lvl3pPr>
              <a:defRPr sz="8000"/>
            </a:lvl3pPr>
            <a:lvl4pPr>
              <a:defRPr sz="7100"/>
            </a:lvl4pPr>
            <a:lvl5pPr>
              <a:defRPr sz="7100"/>
            </a:lvl5pPr>
            <a:lvl6pPr>
              <a:defRPr sz="7100"/>
            </a:lvl6pPr>
            <a:lvl7pPr>
              <a:defRPr sz="7100"/>
            </a:lvl7pPr>
            <a:lvl8pPr>
              <a:defRPr sz="7100"/>
            </a:lvl8pPr>
            <a:lvl9pPr>
              <a:defRPr sz="7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3000C-EB1D-7C4B-AAC7-6A761EA69F4B}" type="datetimeFigureOut">
              <a:rPr lang="en-US" smtClean="0"/>
              <a:t>3/22/19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5870-84FD-6844-93E5-B37B92CBE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01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3000C-EB1D-7C4B-AAC7-6A761EA69F4B}" type="datetimeFigureOut">
              <a:rPr lang="en-US" smtClean="0"/>
              <a:t>3/22/19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5870-84FD-6844-93E5-B37B92CBE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554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3000C-EB1D-7C4B-AAC7-6A761EA69F4B}" type="datetimeFigureOut">
              <a:rPr lang="en-US" smtClean="0"/>
              <a:t>3/22/19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5870-84FD-6844-93E5-B37B92CBE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1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3" y="1092201"/>
            <a:ext cx="12033252" cy="4648200"/>
          </a:xfrm>
        </p:spPr>
        <p:txBody>
          <a:bodyPr anchor="b"/>
          <a:lstStyle>
            <a:lvl1pPr algn="l">
              <a:defRPr sz="8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1092202"/>
            <a:ext cx="20447000" cy="23412452"/>
          </a:xfrm>
        </p:spPr>
        <p:txBody>
          <a:bodyPr/>
          <a:lstStyle>
            <a:lvl1pPr>
              <a:defRPr sz="14300"/>
            </a:lvl1pPr>
            <a:lvl2pPr>
              <a:defRPr sz="12500"/>
            </a:lvl2pPr>
            <a:lvl3pPr>
              <a:defRPr sz="10700"/>
            </a:lvl3pPr>
            <a:lvl4pPr>
              <a:defRPr sz="8900"/>
            </a:lvl4pPr>
            <a:lvl5pPr>
              <a:defRPr sz="8900"/>
            </a:lvl5pPr>
            <a:lvl6pPr>
              <a:defRPr sz="8900"/>
            </a:lvl6pPr>
            <a:lvl7pPr>
              <a:defRPr sz="8900"/>
            </a:lvl7pPr>
            <a:lvl8pPr>
              <a:defRPr sz="8900"/>
            </a:lvl8pPr>
            <a:lvl9pPr>
              <a:defRPr sz="8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3" y="5740402"/>
            <a:ext cx="12033252" cy="18764252"/>
          </a:xfrm>
        </p:spPr>
        <p:txBody>
          <a:bodyPr/>
          <a:lstStyle>
            <a:lvl1pPr marL="0" indent="0">
              <a:buNone/>
              <a:defRPr sz="6200"/>
            </a:lvl1pPr>
            <a:lvl2pPr marL="2037786" indent="0">
              <a:buNone/>
              <a:defRPr sz="5300"/>
            </a:lvl2pPr>
            <a:lvl3pPr marL="4075572" indent="0">
              <a:buNone/>
              <a:defRPr sz="4400"/>
            </a:lvl3pPr>
            <a:lvl4pPr marL="6113358" indent="0">
              <a:buNone/>
              <a:defRPr sz="4000"/>
            </a:lvl4pPr>
            <a:lvl5pPr marL="8151145" indent="0">
              <a:buNone/>
              <a:defRPr sz="4000"/>
            </a:lvl5pPr>
            <a:lvl6pPr marL="10188931" indent="0">
              <a:buNone/>
              <a:defRPr sz="4000"/>
            </a:lvl6pPr>
            <a:lvl7pPr marL="12226717" indent="0">
              <a:buNone/>
              <a:defRPr sz="4000"/>
            </a:lvl7pPr>
            <a:lvl8pPr marL="14264503" indent="0">
              <a:buNone/>
              <a:defRPr sz="4000"/>
            </a:lvl8pPr>
            <a:lvl9pPr marL="16302289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3000C-EB1D-7C4B-AAC7-6A761EA69F4B}" type="datetimeFigureOut">
              <a:rPr lang="en-US" smtClean="0"/>
              <a:t>3/22/19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5870-84FD-6844-93E5-B37B92CBE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244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9152" y="19202401"/>
            <a:ext cx="21945600" cy="2266952"/>
          </a:xfrm>
        </p:spPr>
        <p:txBody>
          <a:bodyPr anchor="b"/>
          <a:lstStyle>
            <a:lvl1pPr algn="l">
              <a:defRPr sz="8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169152" y="2451100"/>
            <a:ext cx="21945600" cy="16459200"/>
          </a:xfrm>
        </p:spPr>
        <p:txBody>
          <a:bodyPr/>
          <a:lstStyle>
            <a:lvl1pPr marL="0" indent="0">
              <a:buNone/>
              <a:defRPr sz="14300"/>
            </a:lvl1pPr>
            <a:lvl2pPr marL="2037786" indent="0">
              <a:buNone/>
              <a:defRPr sz="12500"/>
            </a:lvl2pPr>
            <a:lvl3pPr marL="4075572" indent="0">
              <a:buNone/>
              <a:defRPr sz="10700"/>
            </a:lvl3pPr>
            <a:lvl4pPr marL="6113358" indent="0">
              <a:buNone/>
              <a:defRPr sz="8900"/>
            </a:lvl4pPr>
            <a:lvl5pPr marL="8151145" indent="0">
              <a:buNone/>
              <a:defRPr sz="8900"/>
            </a:lvl5pPr>
            <a:lvl6pPr marL="10188931" indent="0">
              <a:buNone/>
              <a:defRPr sz="8900"/>
            </a:lvl6pPr>
            <a:lvl7pPr marL="12226717" indent="0">
              <a:buNone/>
              <a:defRPr sz="8900"/>
            </a:lvl7pPr>
            <a:lvl8pPr marL="14264503" indent="0">
              <a:buNone/>
              <a:defRPr sz="8900"/>
            </a:lvl8pPr>
            <a:lvl9pPr marL="16302289" indent="0">
              <a:buNone/>
              <a:defRPr sz="89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9152" y="21469352"/>
            <a:ext cx="21945600" cy="3219448"/>
          </a:xfrm>
        </p:spPr>
        <p:txBody>
          <a:bodyPr/>
          <a:lstStyle>
            <a:lvl1pPr marL="0" indent="0">
              <a:buNone/>
              <a:defRPr sz="6200"/>
            </a:lvl1pPr>
            <a:lvl2pPr marL="2037786" indent="0">
              <a:buNone/>
              <a:defRPr sz="5300"/>
            </a:lvl2pPr>
            <a:lvl3pPr marL="4075572" indent="0">
              <a:buNone/>
              <a:defRPr sz="4400"/>
            </a:lvl3pPr>
            <a:lvl4pPr marL="6113358" indent="0">
              <a:buNone/>
              <a:defRPr sz="4000"/>
            </a:lvl4pPr>
            <a:lvl5pPr marL="8151145" indent="0">
              <a:buNone/>
              <a:defRPr sz="4000"/>
            </a:lvl5pPr>
            <a:lvl6pPr marL="10188931" indent="0">
              <a:buNone/>
              <a:defRPr sz="4000"/>
            </a:lvl6pPr>
            <a:lvl7pPr marL="12226717" indent="0">
              <a:buNone/>
              <a:defRPr sz="4000"/>
            </a:lvl7pPr>
            <a:lvl8pPr marL="14264503" indent="0">
              <a:buNone/>
              <a:defRPr sz="4000"/>
            </a:lvl8pPr>
            <a:lvl9pPr marL="16302289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3000C-EB1D-7C4B-AAC7-6A761EA69F4B}" type="datetimeFigureOut">
              <a:rPr lang="en-US" smtClean="0"/>
              <a:t>3/22/19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5870-84FD-6844-93E5-B37B92CBE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299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28800" y="1098553"/>
            <a:ext cx="32918400" cy="4572000"/>
          </a:xfrm>
          <a:prstGeom prst="rect">
            <a:avLst/>
          </a:prstGeom>
        </p:spPr>
        <p:txBody>
          <a:bodyPr vert="horz" lIns="407558" tIns="203779" rIns="407558" bIns="20377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6400803"/>
            <a:ext cx="32918400" cy="18103852"/>
          </a:xfrm>
          <a:prstGeom prst="rect">
            <a:avLst/>
          </a:prstGeom>
        </p:spPr>
        <p:txBody>
          <a:bodyPr vert="horz" lIns="407558" tIns="203779" rIns="407558" bIns="20377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28800" y="25425402"/>
            <a:ext cx="8534400" cy="1460500"/>
          </a:xfrm>
          <a:prstGeom prst="rect">
            <a:avLst/>
          </a:prstGeom>
        </p:spPr>
        <p:txBody>
          <a:bodyPr vert="horz" lIns="407558" tIns="203779" rIns="407558" bIns="203779" rtlCol="0" anchor="ctr"/>
          <a:lstStyle>
            <a:lvl1pPr algn="l">
              <a:defRPr sz="5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93000C-EB1D-7C4B-AAC7-6A761EA69F4B}" type="datetimeFigureOut">
              <a:rPr lang="en-US" smtClean="0"/>
              <a:t>3/22/19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496800" y="25425402"/>
            <a:ext cx="11582400" cy="1460500"/>
          </a:xfrm>
          <a:prstGeom prst="rect">
            <a:avLst/>
          </a:prstGeom>
        </p:spPr>
        <p:txBody>
          <a:bodyPr vert="horz" lIns="407558" tIns="203779" rIns="407558" bIns="203779" rtlCol="0" anchor="ctr"/>
          <a:lstStyle>
            <a:lvl1pPr algn="ctr">
              <a:defRPr sz="5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212800" y="25425402"/>
            <a:ext cx="8534400" cy="1460500"/>
          </a:xfrm>
          <a:prstGeom prst="rect">
            <a:avLst/>
          </a:prstGeom>
        </p:spPr>
        <p:txBody>
          <a:bodyPr vert="horz" lIns="407558" tIns="203779" rIns="407558" bIns="203779" rtlCol="0" anchor="ctr"/>
          <a:lstStyle>
            <a:lvl1pPr algn="r">
              <a:defRPr sz="5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65870-84FD-6844-93E5-B37B92CBE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711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037786" rtl="0" eaLnBrk="1" latinLnBrk="0" hangingPunct="1">
        <a:spcBef>
          <a:spcPct val="0"/>
        </a:spcBef>
        <a:buNone/>
        <a:defRPr sz="19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8340" indent="-1528340" algn="l" defTabSz="2037786" rtl="0" eaLnBrk="1" latinLnBrk="0" hangingPunct="1">
        <a:spcBef>
          <a:spcPct val="20000"/>
        </a:spcBef>
        <a:buFont typeface="Arial"/>
        <a:buChar char="•"/>
        <a:defRPr sz="14300" kern="1200">
          <a:solidFill>
            <a:schemeClr val="tx1"/>
          </a:solidFill>
          <a:latin typeface="+mn-lt"/>
          <a:ea typeface="+mn-ea"/>
          <a:cs typeface="+mn-cs"/>
        </a:defRPr>
      </a:lvl1pPr>
      <a:lvl2pPr marL="3311402" indent="-1273616" algn="l" defTabSz="2037786" rtl="0" eaLnBrk="1" latinLnBrk="0" hangingPunct="1">
        <a:spcBef>
          <a:spcPct val="20000"/>
        </a:spcBef>
        <a:buFont typeface="Arial"/>
        <a:buChar char="–"/>
        <a:defRPr sz="12500" kern="1200">
          <a:solidFill>
            <a:schemeClr val="tx1"/>
          </a:solidFill>
          <a:latin typeface="+mn-lt"/>
          <a:ea typeface="+mn-ea"/>
          <a:cs typeface="+mn-cs"/>
        </a:defRPr>
      </a:lvl2pPr>
      <a:lvl3pPr marL="5094465" indent="-1018893" algn="l" defTabSz="2037786" rtl="0" eaLnBrk="1" latinLnBrk="0" hangingPunct="1">
        <a:spcBef>
          <a:spcPct val="20000"/>
        </a:spcBef>
        <a:buFont typeface="Arial"/>
        <a:buChar char="•"/>
        <a:defRPr sz="10700" kern="1200">
          <a:solidFill>
            <a:schemeClr val="tx1"/>
          </a:solidFill>
          <a:latin typeface="+mn-lt"/>
          <a:ea typeface="+mn-ea"/>
          <a:cs typeface="+mn-cs"/>
        </a:defRPr>
      </a:lvl3pPr>
      <a:lvl4pPr marL="7132252" indent="-1018893" algn="l" defTabSz="2037786" rtl="0" eaLnBrk="1" latinLnBrk="0" hangingPunct="1">
        <a:spcBef>
          <a:spcPct val="20000"/>
        </a:spcBef>
        <a:buFont typeface="Arial"/>
        <a:buChar char="–"/>
        <a:defRPr sz="8900" kern="1200">
          <a:solidFill>
            <a:schemeClr val="tx1"/>
          </a:solidFill>
          <a:latin typeface="+mn-lt"/>
          <a:ea typeface="+mn-ea"/>
          <a:cs typeface="+mn-cs"/>
        </a:defRPr>
      </a:lvl4pPr>
      <a:lvl5pPr marL="9170038" indent="-1018893" algn="l" defTabSz="2037786" rtl="0" eaLnBrk="1" latinLnBrk="0" hangingPunct="1">
        <a:spcBef>
          <a:spcPct val="20000"/>
        </a:spcBef>
        <a:buFont typeface="Arial"/>
        <a:buChar char="»"/>
        <a:defRPr sz="89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7824" indent="-1018893" algn="l" defTabSz="2037786" rtl="0" eaLnBrk="1" latinLnBrk="0" hangingPunct="1">
        <a:spcBef>
          <a:spcPct val="20000"/>
        </a:spcBef>
        <a:buFont typeface="Arial"/>
        <a:buChar char="•"/>
        <a:defRPr sz="8900" kern="1200">
          <a:solidFill>
            <a:schemeClr val="tx1"/>
          </a:solidFill>
          <a:latin typeface="+mn-lt"/>
          <a:ea typeface="+mn-ea"/>
          <a:cs typeface="+mn-cs"/>
        </a:defRPr>
      </a:lvl6pPr>
      <a:lvl7pPr marL="13245610" indent="-1018893" algn="l" defTabSz="2037786" rtl="0" eaLnBrk="1" latinLnBrk="0" hangingPunct="1">
        <a:spcBef>
          <a:spcPct val="20000"/>
        </a:spcBef>
        <a:buFont typeface="Arial"/>
        <a:buChar char="•"/>
        <a:defRPr sz="8900" kern="1200">
          <a:solidFill>
            <a:schemeClr val="tx1"/>
          </a:solidFill>
          <a:latin typeface="+mn-lt"/>
          <a:ea typeface="+mn-ea"/>
          <a:cs typeface="+mn-cs"/>
        </a:defRPr>
      </a:lvl7pPr>
      <a:lvl8pPr marL="15283396" indent="-1018893" algn="l" defTabSz="2037786" rtl="0" eaLnBrk="1" latinLnBrk="0" hangingPunct="1">
        <a:spcBef>
          <a:spcPct val="20000"/>
        </a:spcBef>
        <a:buFont typeface="Arial"/>
        <a:buChar char="•"/>
        <a:defRPr sz="8900" kern="1200">
          <a:solidFill>
            <a:schemeClr val="tx1"/>
          </a:solidFill>
          <a:latin typeface="+mn-lt"/>
          <a:ea typeface="+mn-ea"/>
          <a:cs typeface="+mn-cs"/>
        </a:defRPr>
      </a:lvl8pPr>
      <a:lvl9pPr marL="17321182" indent="-1018893" algn="l" defTabSz="2037786" rtl="0" eaLnBrk="1" latinLnBrk="0" hangingPunct="1">
        <a:spcBef>
          <a:spcPct val="20000"/>
        </a:spcBef>
        <a:buFont typeface="Arial"/>
        <a:buChar char="•"/>
        <a:defRPr sz="8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1pPr>
      <a:lvl2pPr marL="2037786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2pPr>
      <a:lvl3pPr marL="4075572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3pPr>
      <a:lvl4pPr marL="6113358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4pPr>
      <a:lvl5pPr marL="8151145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5pPr>
      <a:lvl6pPr marL="10188931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2226717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4264503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6302289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tiff"/><Relationship Id="rId18" Type="http://schemas.openxmlformats.org/officeDocument/2006/relationships/image" Target="../media/image15.png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12" Type="http://schemas.openxmlformats.org/officeDocument/2006/relationships/image" Target="../media/image9.tiff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2.jpg"/><Relationship Id="rId9" Type="http://schemas.microsoft.com/office/2007/relationships/hdphoto" Target="../media/hdphoto1.wdp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roup 318">
            <a:extLst>
              <a:ext uri="{FF2B5EF4-FFF2-40B4-BE49-F238E27FC236}">
                <a16:creationId xmlns:a16="http://schemas.microsoft.com/office/drawing/2014/main" id="{5665E860-8550-D94D-9A9B-EDBD8BDBC83B}"/>
              </a:ext>
            </a:extLst>
          </p:cNvPr>
          <p:cNvGrpSpPr/>
          <p:nvPr/>
        </p:nvGrpSpPr>
        <p:grpSpPr>
          <a:xfrm>
            <a:off x="13018190" y="4846824"/>
            <a:ext cx="11385376" cy="9410316"/>
            <a:chOff x="10124295" y="15946251"/>
            <a:chExt cx="8025102" cy="9410316"/>
          </a:xfrm>
        </p:grpSpPr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B85F37D4-E63F-3F42-AFCA-244F3A06F7FF}"/>
                </a:ext>
              </a:extLst>
            </p:cNvPr>
            <p:cNvSpPr txBox="1"/>
            <p:nvPr/>
          </p:nvSpPr>
          <p:spPr>
            <a:xfrm>
              <a:off x="10131835" y="16761906"/>
              <a:ext cx="8017562" cy="8594661"/>
            </a:xfrm>
            <a:prstGeom prst="rect">
              <a:avLst/>
            </a:prstGeom>
            <a:noFill/>
            <a:ln cap="sq">
              <a:solidFill>
                <a:srgbClr val="000000"/>
              </a:solidFill>
              <a:bevel/>
            </a:ln>
            <a:effectLst>
              <a:outerShdw blurRad="288925" dist="63500" dir="2700000" sx="102000" sy="102000" algn="tl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txBody>
            <a:bodyPr wrap="square" lIns="68580" tIns="34290" rIns="68580" bIns="34290" rtlCol="0">
              <a:spAutoFit/>
            </a:bodyPr>
            <a:lstStyle>
              <a:defPPr>
                <a:defRPr lang="en-US"/>
              </a:defPPr>
              <a:lvl1pPr>
                <a:defRPr sz="4800"/>
              </a:lvl1pPr>
            </a:lstStyle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pPr algn="ctr"/>
              <a:endParaRPr lang="en-US" sz="2800" b="1" dirty="0">
                <a:latin typeface="Helvetica" charset="0"/>
                <a:ea typeface="Helvetica" charset="0"/>
                <a:cs typeface="Helvetica" charset="0"/>
              </a:endParaRPr>
            </a:p>
            <a:p>
              <a:pPr algn="ctr"/>
              <a:endParaRPr lang="en-US" sz="2800" b="1" dirty="0">
                <a:latin typeface="Helvetica" charset="0"/>
                <a:ea typeface="Helvetica" charset="0"/>
                <a:cs typeface="Helvetica" charset="0"/>
              </a:endParaRPr>
            </a:p>
            <a:p>
              <a:pPr algn="ctr"/>
              <a:endParaRPr lang="en-US" sz="2800" b="1" dirty="0">
                <a:latin typeface="Helvetica" charset="0"/>
                <a:ea typeface="Helvetica" charset="0"/>
                <a:cs typeface="Helvetica" charset="0"/>
              </a:endParaRPr>
            </a:p>
            <a:p>
              <a:pPr algn="ctr"/>
              <a:endParaRPr lang="en-US" sz="2800" b="1" dirty="0">
                <a:latin typeface="Helvetica" charset="0"/>
                <a:ea typeface="Helvetica" charset="0"/>
                <a:cs typeface="Helvetica" charset="0"/>
              </a:endParaRPr>
            </a:p>
            <a:p>
              <a:pPr algn="ctr"/>
              <a:endParaRPr lang="en-US" sz="2800" b="1" dirty="0">
                <a:latin typeface="Helvetica" charset="0"/>
                <a:ea typeface="Helvetica" charset="0"/>
                <a:cs typeface="Helvetica" charset="0"/>
              </a:endParaRPr>
            </a:p>
            <a:p>
              <a:pPr algn="ctr"/>
              <a:endParaRPr lang="en-US" sz="2800" b="1" dirty="0">
                <a:latin typeface="Helvetica" charset="0"/>
                <a:ea typeface="Helvetica" charset="0"/>
                <a:cs typeface="Helvetica" charset="0"/>
              </a:endParaRPr>
            </a:p>
            <a:p>
              <a:pPr algn="ctr"/>
              <a:endParaRPr lang="en-US" sz="2800" b="1" dirty="0">
                <a:latin typeface="Helvetica" charset="0"/>
                <a:ea typeface="Helvetica" charset="0"/>
                <a:cs typeface="Helvetica" charset="0"/>
              </a:endParaRPr>
            </a:p>
            <a:p>
              <a:pPr algn="ctr"/>
              <a:endParaRPr lang="en-US" sz="2800" b="1" dirty="0">
                <a:latin typeface="Helvetica" charset="0"/>
                <a:ea typeface="Helvetica" charset="0"/>
                <a:cs typeface="Helvetica" charset="0"/>
              </a:endParaRPr>
            </a:p>
            <a:p>
              <a:pPr algn="ctr"/>
              <a:endParaRPr lang="en-US" sz="2800" b="1" dirty="0">
                <a:latin typeface="Helvetica" charset="0"/>
                <a:ea typeface="Helvetica" charset="0"/>
                <a:cs typeface="Helvetica" charset="0"/>
              </a:endParaRPr>
            </a:p>
            <a:p>
              <a:pPr algn="ctr"/>
              <a:endParaRPr lang="en-US" sz="2800" b="1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40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18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88ED18BD-044B-B145-A9D2-FD6E0F76D586}"/>
                </a:ext>
              </a:extLst>
            </p:cNvPr>
            <p:cNvSpPr txBox="1"/>
            <p:nvPr/>
          </p:nvSpPr>
          <p:spPr>
            <a:xfrm>
              <a:off x="10124295" y="15946251"/>
              <a:ext cx="8017562" cy="992579"/>
            </a:xfrm>
            <a:prstGeom prst="rect">
              <a:avLst/>
            </a:prstGeom>
            <a:solidFill>
              <a:srgbClr val="0123B8"/>
            </a:solidFill>
            <a:ln cap="sq">
              <a:solidFill>
                <a:srgbClr val="0123B8"/>
              </a:solidFill>
              <a:bevel/>
            </a:ln>
            <a:effectLst>
              <a:outerShdw blurRad="288925" dist="63500" dir="2700000" sx="102000" sy="102000" algn="tl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txBody>
            <a:bodyPr wrap="square" lIns="68580" tIns="34290" rIns="68580" bIns="34290" rtlCol="0">
              <a:spAutoFit/>
            </a:bodyPr>
            <a:lstStyle>
              <a:defPPr>
                <a:defRPr lang="en-US"/>
              </a:defPPr>
              <a:lvl1pPr algn="ctr">
                <a:defRPr sz="7200" b="1">
                  <a:solidFill>
                    <a:schemeClr val="bg1"/>
                  </a:solidFill>
                </a:defRPr>
              </a:lvl1pPr>
            </a:lstStyle>
            <a:p>
              <a:r>
                <a:rPr lang="en-US" sz="6000" dirty="0">
                  <a:latin typeface="Helvetica" charset="0"/>
                  <a:ea typeface="Helvetica" charset="0"/>
                  <a:cs typeface="Helvetica" charset="0"/>
                </a:rPr>
                <a:t>Propensity Score Matching</a:t>
              </a:r>
            </a:p>
          </p:txBody>
        </p:sp>
      </p:grpSp>
      <p:cxnSp>
        <p:nvCxnSpPr>
          <p:cNvPr id="32" name="Straight Connector 31"/>
          <p:cNvCxnSpPr/>
          <p:nvPr/>
        </p:nvCxnSpPr>
        <p:spPr>
          <a:xfrm>
            <a:off x="45969056" y="22792746"/>
            <a:ext cx="0" cy="3841245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74096" y="5836246"/>
            <a:ext cx="11241453" cy="11456983"/>
          </a:xfrm>
          <a:prstGeom prst="rect">
            <a:avLst/>
          </a:prstGeom>
          <a:noFill/>
          <a:ln>
            <a:solidFill>
              <a:srgbClr val="000000"/>
            </a:solidFill>
          </a:ln>
          <a:effectLst>
            <a:outerShdw blurRad="288925" dist="63500" dir="2700000" sx="102000" sy="102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wrap="square" lIns="68580" tIns="34290" rIns="68580" bIns="34290" rtlCol="0">
            <a:spAutoFit/>
          </a:bodyPr>
          <a:lstStyle/>
          <a:p>
            <a:pPr marL="187325" algn="ctr">
              <a:spcBef>
                <a:spcPts val="2100"/>
              </a:spcBef>
            </a:pPr>
            <a:endParaRPr lang="en-US" sz="1200" b="1" i="1" dirty="0">
              <a:latin typeface="Helvetica" charset="0"/>
              <a:ea typeface="Helvetica" charset="0"/>
              <a:cs typeface="Helvetica" charset="0"/>
            </a:endParaRPr>
          </a:p>
          <a:p>
            <a:pPr marL="187325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 algn="ctr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 algn="ctr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 algn="ctr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 algn="ctr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 algn="ctr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 algn="ctr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031392" y="14400161"/>
            <a:ext cx="11397908" cy="1020130"/>
          </a:xfrm>
          <a:prstGeom prst="rect">
            <a:avLst/>
          </a:prstGeom>
          <a:solidFill>
            <a:srgbClr val="0123B8"/>
          </a:solidFill>
          <a:ln>
            <a:solidFill>
              <a:srgbClr val="0123B8"/>
            </a:solidFill>
          </a:ln>
          <a:effectLst>
            <a:outerShdw blurRad="288925" dist="63500" dir="2700000" sx="102000" sy="102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wrap="square" lIns="68580" tIns="34290" rIns="68580" bIns="34290" rtlCol="0">
            <a:spAutoFit/>
          </a:bodyPr>
          <a:lstStyle>
            <a:defPPr>
              <a:defRPr lang="en-US"/>
            </a:defPPr>
            <a:lvl1pPr algn="ctr">
              <a:defRPr sz="7200" b="1">
                <a:solidFill>
                  <a:schemeClr val="bg1"/>
                </a:solidFill>
              </a:defRPr>
            </a:lvl1pPr>
          </a:lstStyle>
          <a:p>
            <a:r>
              <a:rPr lang="en-US" sz="6000" dirty="0">
                <a:latin typeface="Helvetica" charset="0"/>
                <a:ea typeface="Helvetica" charset="0"/>
                <a:cs typeface="Helvetica" charset="0"/>
              </a:rPr>
              <a:t>Socialization Effects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69559" y="4838110"/>
            <a:ext cx="11247120" cy="992579"/>
          </a:xfrm>
          <a:prstGeom prst="rect">
            <a:avLst/>
          </a:prstGeom>
          <a:solidFill>
            <a:srgbClr val="0123B8"/>
          </a:solidFill>
          <a:ln>
            <a:solidFill>
              <a:srgbClr val="0123B8"/>
            </a:solidFill>
          </a:ln>
          <a:effectLst>
            <a:outerShdw blurRad="288925" dist="63500" dir="2700000" sx="102000" sy="102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wrap="square" lIns="68580" tIns="34290" rIns="68580" bIns="34290" rtlCol="0">
            <a:spAutoFit/>
          </a:bodyPr>
          <a:lstStyle>
            <a:defPPr>
              <a:defRPr lang="en-US"/>
            </a:defPPr>
            <a:lvl1pPr>
              <a:defRPr sz="4800"/>
            </a:lvl1pPr>
          </a:lstStyle>
          <a:p>
            <a:pPr algn="ctr"/>
            <a:r>
              <a:rPr lang="en-US" sz="60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Introduction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1474095" y="1275908"/>
            <a:ext cx="33773276" cy="3316824"/>
          </a:xfrm>
          <a:prstGeom prst="rect">
            <a:avLst/>
          </a:prstGeom>
          <a:solidFill>
            <a:srgbClr val="0123B8"/>
          </a:solidFill>
          <a:ln>
            <a:solidFill>
              <a:srgbClr val="0123B8"/>
            </a:solidFill>
          </a:ln>
          <a:effectLst>
            <a:outerShdw blurRad="276225" dist="266700" dir="20280000" algn="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7200">
              <a:solidFill>
                <a:srgbClr val="0432FF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4723645" y="4875851"/>
            <a:ext cx="10513718" cy="5593886"/>
            <a:chOff x="10124295" y="15946251"/>
            <a:chExt cx="8025102" cy="5593886"/>
          </a:xfrm>
        </p:grpSpPr>
        <p:sp>
          <p:nvSpPr>
            <p:cNvPr id="14" name="TextBox 13"/>
            <p:cNvSpPr txBox="1"/>
            <p:nvPr/>
          </p:nvSpPr>
          <p:spPr>
            <a:xfrm>
              <a:off x="10131835" y="16761906"/>
              <a:ext cx="8017562" cy="4778231"/>
            </a:xfrm>
            <a:prstGeom prst="rect">
              <a:avLst/>
            </a:prstGeom>
            <a:noFill/>
            <a:ln cap="sq">
              <a:solidFill>
                <a:srgbClr val="000000"/>
              </a:solidFill>
              <a:bevel/>
            </a:ln>
            <a:effectLst>
              <a:outerShdw blurRad="288925" dist="63500" dir="2700000" sx="102000" sy="102000" algn="tl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txBody>
            <a:bodyPr wrap="square" lIns="68580" tIns="34290" rIns="68580" bIns="34290" rtlCol="0">
              <a:spAutoFit/>
            </a:bodyPr>
            <a:lstStyle>
              <a:defPPr>
                <a:defRPr lang="en-US"/>
              </a:defPPr>
              <a:lvl1pPr>
                <a:defRPr sz="4800"/>
              </a:lvl1pPr>
            </a:lstStyle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pPr algn="ctr"/>
              <a:endParaRPr lang="en-US" sz="2800" b="1" dirty="0">
                <a:latin typeface="Helvetica" charset="0"/>
                <a:ea typeface="Helvetica" charset="0"/>
                <a:cs typeface="Helvetica" charset="0"/>
              </a:endParaRPr>
            </a:p>
            <a:p>
              <a:pPr algn="ctr"/>
              <a:endParaRPr lang="en-US" sz="2800" b="1" dirty="0">
                <a:latin typeface="Helvetica" charset="0"/>
                <a:ea typeface="Helvetica" charset="0"/>
                <a:cs typeface="Helvetica" charset="0"/>
              </a:endParaRPr>
            </a:p>
            <a:p>
              <a:pPr algn="ctr"/>
              <a:endParaRPr lang="en-US" sz="2800" b="1" dirty="0">
                <a:latin typeface="Helvetica" charset="0"/>
                <a:ea typeface="Helvetica" charset="0"/>
                <a:cs typeface="Helvetica" charset="0"/>
              </a:endParaRPr>
            </a:p>
            <a:p>
              <a:pPr algn="ctr"/>
              <a:endParaRPr lang="en-US" sz="2800" b="1" dirty="0">
                <a:latin typeface="Helvetica" charset="0"/>
                <a:ea typeface="Helvetica" charset="0"/>
                <a:cs typeface="Helvetica" charset="0"/>
              </a:endParaRPr>
            </a:p>
            <a:p>
              <a:pPr algn="ctr"/>
              <a:endParaRPr lang="en-US" sz="2800" b="1" dirty="0">
                <a:latin typeface="Helvetica" charset="0"/>
                <a:ea typeface="Helvetica" charset="0"/>
                <a:cs typeface="Helvetica" charset="0"/>
              </a:endParaRPr>
            </a:p>
            <a:p>
              <a:pPr algn="ctr"/>
              <a:endParaRPr lang="en-US" sz="2800" b="1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18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124295" y="15946251"/>
              <a:ext cx="8017562" cy="992579"/>
            </a:xfrm>
            <a:prstGeom prst="rect">
              <a:avLst/>
            </a:prstGeom>
            <a:solidFill>
              <a:srgbClr val="0123B8"/>
            </a:solidFill>
            <a:ln cap="sq">
              <a:solidFill>
                <a:srgbClr val="0123B8"/>
              </a:solidFill>
              <a:bevel/>
            </a:ln>
            <a:effectLst>
              <a:outerShdw blurRad="288925" dist="63500" dir="2700000" sx="102000" sy="102000" algn="tl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txBody>
            <a:bodyPr wrap="square" lIns="68580" tIns="34290" rIns="68580" bIns="34290" rtlCol="0">
              <a:spAutoFit/>
            </a:bodyPr>
            <a:lstStyle>
              <a:defPPr>
                <a:defRPr lang="en-US"/>
              </a:defPPr>
              <a:lvl1pPr algn="ctr">
                <a:defRPr sz="7200" b="1">
                  <a:solidFill>
                    <a:schemeClr val="bg1"/>
                  </a:solidFill>
                </a:defRPr>
              </a:lvl1pPr>
            </a:lstStyle>
            <a:p>
              <a:r>
                <a:rPr lang="en-US" sz="6000" dirty="0">
                  <a:latin typeface="Helvetica" charset="0"/>
                  <a:ea typeface="Helvetica" charset="0"/>
                  <a:cs typeface="Helvetica" charset="0"/>
                </a:rPr>
                <a:t>Conclusions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469560" y="1188151"/>
            <a:ext cx="33767803" cy="2100575"/>
          </a:xfrm>
          <a:prstGeom prst="rect">
            <a:avLst/>
          </a:prstGeom>
          <a:solidFill>
            <a:srgbClr val="0123B8"/>
          </a:solidFill>
          <a:ln>
            <a:solidFill>
              <a:srgbClr val="0123B8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sz="7200" b="1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Do Major Life Events Change Personality?</a:t>
            </a:r>
          </a:p>
          <a:p>
            <a:pPr algn="ctr"/>
            <a:r>
              <a:rPr lang="en-US" sz="6000" b="1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A Propensity Score Matching Approach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74096" y="18680308"/>
            <a:ext cx="11247120" cy="8194551"/>
          </a:xfrm>
          <a:prstGeom prst="rect">
            <a:avLst/>
          </a:prstGeom>
          <a:noFill/>
          <a:ln>
            <a:solidFill>
              <a:srgbClr val="000000"/>
            </a:solidFill>
          </a:ln>
          <a:effectLst>
            <a:outerShdw blurRad="288925" dist="63500" dir="2700000" sx="102000" sy="102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wrap="square" lIns="68580" tIns="34290" rIns="68580" bIns="34290" rtlCol="0">
            <a:spAutoFit/>
          </a:bodyPr>
          <a:lstStyle>
            <a:defPPr>
              <a:defRPr lang="en-US"/>
            </a:defPPr>
            <a:lvl1pPr>
              <a:defRPr sz="4800"/>
            </a:lvl1pPr>
          </a:lstStyle>
          <a:p>
            <a:pPr marL="308610" lvl="1" indent="0">
              <a:buNone/>
            </a:pPr>
            <a:endParaRPr lang="en-US" sz="2400" dirty="0">
              <a:ea typeface="Helvetica" charset="0"/>
              <a:cs typeface="Helvetica" charset="0"/>
            </a:endParaRPr>
          </a:p>
          <a:p>
            <a:pPr marL="308610" lvl="1" indent="0">
              <a:buNone/>
            </a:pPr>
            <a:endParaRPr lang="en-US" sz="2400" dirty="0">
              <a:ea typeface="Helvetica" charset="0"/>
              <a:cs typeface="Helvetica" charset="0"/>
            </a:endParaRPr>
          </a:p>
          <a:p>
            <a:pPr marL="308610" lvl="1" indent="0">
              <a:buNone/>
            </a:pPr>
            <a:endParaRPr lang="en-US" sz="2400" dirty="0">
              <a:ea typeface="Helvetica" charset="0"/>
              <a:cs typeface="Helvetica" charset="0"/>
            </a:endParaRPr>
          </a:p>
          <a:p>
            <a:pPr marL="308610" lvl="1" indent="0">
              <a:buNone/>
            </a:pPr>
            <a:endParaRPr lang="en-US" sz="2400" dirty="0">
              <a:ea typeface="Helvetica" charset="0"/>
              <a:cs typeface="Helvetica" charset="0"/>
            </a:endParaRPr>
          </a:p>
          <a:p>
            <a:pPr marL="308610" lvl="1" indent="0">
              <a:buNone/>
            </a:pPr>
            <a:endParaRPr lang="en-US" sz="2400" dirty="0">
              <a:ea typeface="Helvetica" charset="0"/>
              <a:cs typeface="Helvetica" charset="0"/>
            </a:endParaRPr>
          </a:p>
          <a:p>
            <a:pPr marL="308610" lvl="1" indent="0">
              <a:buNone/>
            </a:pPr>
            <a:endParaRPr lang="en-US" sz="2400" dirty="0">
              <a:ea typeface="Helvetica" charset="0"/>
              <a:cs typeface="Helvetica" charset="0"/>
            </a:endParaRPr>
          </a:p>
          <a:p>
            <a:pPr marL="308610" lvl="1" indent="0">
              <a:buNone/>
            </a:pPr>
            <a:endParaRPr lang="en-US" sz="2400" dirty="0">
              <a:ea typeface="Helvetica" charset="0"/>
              <a:cs typeface="Helvetica" charset="0"/>
            </a:endParaRPr>
          </a:p>
          <a:p>
            <a:pPr marL="308610" lvl="1" indent="0">
              <a:buNone/>
            </a:pPr>
            <a:endParaRPr lang="en-US" sz="2400" dirty="0">
              <a:ea typeface="Helvetica" charset="0"/>
              <a:cs typeface="Helvetica" charset="0"/>
            </a:endParaRPr>
          </a:p>
          <a:p>
            <a:pPr marL="308610" lvl="1" indent="0">
              <a:buNone/>
            </a:pPr>
            <a:endParaRPr lang="en-US" sz="2400" dirty="0">
              <a:ea typeface="Helvetica" charset="0"/>
              <a:cs typeface="Helvetica" charset="0"/>
            </a:endParaRPr>
          </a:p>
          <a:p>
            <a:pPr marL="308610" lvl="1" indent="0">
              <a:buNone/>
            </a:pPr>
            <a:endParaRPr lang="en-US" sz="2400" dirty="0">
              <a:ea typeface="Helvetica" charset="0"/>
              <a:cs typeface="Helvetica" charset="0"/>
            </a:endParaRPr>
          </a:p>
          <a:p>
            <a:pPr marL="308610" lvl="1" indent="0">
              <a:buNone/>
            </a:pPr>
            <a:endParaRPr lang="en-US" sz="2400" dirty="0">
              <a:ea typeface="Helvetica" charset="0"/>
              <a:cs typeface="Helvetica" charset="0"/>
            </a:endParaRPr>
          </a:p>
          <a:p>
            <a:pPr marL="308610" lvl="1" indent="0">
              <a:buNone/>
            </a:pPr>
            <a:endParaRPr lang="en-US" sz="2400" dirty="0">
              <a:ea typeface="Helvetica" charset="0"/>
              <a:cs typeface="Helvetica" charset="0"/>
            </a:endParaRPr>
          </a:p>
          <a:p>
            <a:pPr marL="308610" lvl="1" indent="0">
              <a:buNone/>
            </a:pPr>
            <a:endParaRPr lang="en-US" sz="2400" dirty="0">
              <a:ea typeface="Helvetica" charset="0"/>
              <a:cs typeface="Helvetica" charset="0"/>
            </a:endParaRPr>
          </a:p>
          <a:p>
            <a:pPr marL="308610" lvl="1" indent="0">
              <a:buNone/>
            </a:pPr>
            <a:endParaRPr lang="en-US" sz="2400" dirty="0">
              <a:ea typeface="Helvetica" charset="0"/>
              <a:cs typeface="Helvetica" charset="0"/>
            </a:endParaRPr>
          </a:p>
          <a:p>
            <a:pPr marL="308610" lvl="1" indent="0">
              <a:buNone/>
            </a:pPr>
            <a:endParaRPr lang="en-US" sz="2400" dirty="0">
              <a:ea typeface="Helvetica" charset="0"/>
              <a:cs typeface="Helvetica" charset="0"/>
            </a:endParaRPr>
          </a:p>
          <a:p>
            <a:pPr marL="308610" lvl="1" indent="0">
              <a:buNone/>
            </a:pPr>
            <a:endParaRPr lang="en-US" sz="2400" dirty="0">
              <a:ea typeface="Helvetica" charset="0"/>
              <a:cs typeface="Helvetica" charset="0"/>
            </a:endParaRPr>
          </a:p>
          <a:p>
            <a:pPr marL="308610" lvl="1" indent="0">
              <a:buNone/>
            </a:pPr>
            <a:endParaRPr lang="en-US" sz="2400" dirty="0">
              <a:ea typeface="Helvetica" charset="0"/>
              <a:cs typeface="Helvetica" charset="0"/>
            </a:endParaRPr>
          </a:p>
          <a:p>
            <a:pPr marL="308610" lvl="1" indent="0">
              <a:buNone/>
            </a:pPr>
            <a:endParaRPr lang="en-US" sz="2400" dirty="0">
              <a:ea typeface="Helvetica" charset="0"/>
              <a:cs typeface="Helvetica" charset="0"/>
            </a:endParaRPr>
          </a:p>
          <a:p>
            <a:pPr marL="308610" lvl="1" indent="0">
              <a:buNone/>
            </a:pPr>
            <a:endParaRPr lang="en-US" sz="2400" dirty="0">
              <a:ea typeface="Helvetica" charset="0"/>
              <a:cs typeface="Helvetica" charset="0"/>
            </a:endParaRPr>
          </a:p>
          <a:p>
            <a:pPr marL="308610" lvl="1" indent="0">
              <a:buNone/>
            </a:pPr>
            <a:endParaRPr lang="en-US" sz="2400" dirty="0">
              <a:ea typeface="Helvetica" charset="0"/>
              <a:cs typeface="Helvetica" charset="0"/>
            </a:endParaRPr>
          </a:p>
          <a:p>
            <a:pPr marL="308610" lvl="1" indent="0">
              <a:buNone/>
            </a:pPr>
            <a:endParaRPr lang="en-US" sz="2400" dirty="0">
              <a:ea typeface="Helvetica" charset="0"/>
              <a:cs typeface="Helvetica" charset="0"/>
            </a:endParaRPr>
          </a:p>
          <a:p>
            <a:pPr marL="308610" lvl="1" indent="0">
              <a:buNone/>
            </a:pPr>
            <a:endParaRPr lang="en-US" sz="2400" dirty="0">
              <a:ea typeface="Helvetica" charset="0"/>
              <a:cs typeface="Helvetic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90549" y="17689299"/>
            <a:ext cx="11247120" cy="992579"/>
          </a:xfrm>
          <a:prstGeom prst="rect">
            <a:avLst/>
          </a:prstGeom>
          <a:solidFill>
            <a:srgbClr val="0123B8"/>
          </a:solidFill>
          <a:ln>
            <a:solidFill>
              <a:srgbClr val="0123B8"/>
            </a:solidFill>
          </a:ln>
          <a:effectLst>
            <a:outerShdw blurRad="288925" dist="63500" dir="2700000" sx="102000" sy="102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wrap="square" lIns="68580" tIns="34290" rIns="68580" bIns="34290" rtlCol="0">
            <a:spAutoFit/>
          </a:bodyPr>
          <a:lstStyle>
            <a:defPPr>
              <a:defRPr lang="en-US"/>
            </a:defPPr>
            <a:lvl1pPr algn="ctr">
              <a:defRPr sz="7200" b="1">
                <a:solidFill>
                  <a:schemeClr val="bg1"/>
                </a:solidFill>
              </a:defRPr>
            </a:lvl1pPr>
          </a:lstStyle>
          <a:p>
            <a:r>
              <a:rPr lang="en-US" sz="6000" dirty="0">
                <a:latin typeface="Helvetica" charset="0"/>
                <a:ea typeface="Helvetica" charset="0"/>
                <a:cs typeface="Helvetica" charset="0"/>
              </a:rPr>
              <a:t>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813093" y="3273423"/>
            <a:ext cx="866318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Emorie D Beck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Washington University in St. Louis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8841294" y="3337594"/>
            <a:ext cx="1018926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Joshua J Jackson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Washington University in St. Louis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840" y="1280822"/>
            <a:ext cx="3152170" cy="31521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164800" y="203200"/>
            <a:ext cx="1846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BE396D10-C589-CA4A-BFFD-D5243D67EA6C}"/>
              </a:ext>
            </a:extLst>
          </p:cNvPr>
          <p:cNvSpPr/>
          <p:nvPr/>
        </p:nvSpPr>
        <p:spPr>
          <a:xfrm>
            <a:off x="3434208" y="6048379"/>
            <a:ext cx="7222629" cy="668764"/>
          </a:xfrm>
          <a:prstGeom prst="rect">
            <a:avLst/>
          </a:prstGeom>
          <a:solidFill>
            <a:srgbClr val="C00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Longitudinal Personality Change</a:t>
            </a:r>
          </a:p>
        </p:txBody>
      </p:sp>
      <p:pic>
        <p:nvPicPr>
          <p:cNvPr id="178" name="Picture 177">
            <a:extLst>
              <a:ext uri="{FF2B5EF4-FFF2-40B4-BE49-F238E27FC236}">
                <a16:creationId xmlns:a16="http://schemas.microsoft.com/office/drawing/2014/main" id="{6BB20A8E-4333-5145-A71F-98F808F85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7991" y="1381844"/>
            <a:ext cx="3152170" cy="3152170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4B66356D-F2A5-C543-9E04-183A146020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0124" y="24503025"/>
            <a:ext cx="2368240" cy="23682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CCC90C-418B-DE4E-8B13-AB17C60E899E}"/>
              </a:ext>
            </a:extLst>
          </p:cNvPr>
          <p:cNvSpPr/>
          <p:nvPr/>
        </p:nvSpPr>
        <p:spPr>
          <a:xfrm>
            <a:off x="32600124" y="23601139"/>
            <a:ext cx="2323844" cy="901886"/>
          </a:xfrm>
          <a:prstGeom prst="rect">
            <a:avLst/>
          </a:prstGeom>
          <a:solidFill>
            <a:srgbClr val="C204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Poster, Data, &amp; Code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99AF0581-6D38-4644-89DB-708743843B25}"/>
              </a:ext>
            </a:extLst>
          </p:cNvPr>
          <p:cNvSpPr/>
          <p:nvPr/>
        </p:nvSpPr>
        <p:spPr>
          <a:xfrm>
            <a:off x="3838741" y="6937025"/>
            <a:ext cx="1600200" cy="641267"/>
          </a:xfrm>
          <a:prstGeom prst="rect">
            <a:avLst/>
          </a:prstGeom>
          <a:solidFill>
            <a:srgbClr val="302EF8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Extraversion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46CFB591-DC99-FA41-AFE6-2615D67430F8}"/>
              </a:ext>
            </a:extLst>
          </p:cNvPr>
          <p:cNvSpPr/>
          <p:nvPr/>
        </p:nvSpPr>
        <p:spPr>
          <a:xfrm>
            <a:off x="5628080" y="6937026"/>
            <a:ext cx="1600200" cy="64126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Agreeableness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4A732E0-6BFE-4F43-9C2F-3DB363EFF8C4}"/>
              </a:ext>
            </a:extLst>
          </p:cNvPr>
          <p:cNvSpPr/>
          <p:nvPr/>
        </p:nvSpPr>
        <p:spPr>
          <a:xfrm>
            <a:off x="7444634" y="6937025"/>
            <a:ext cx="1600200" cy="64126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Conscientiousness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2E73CB37-2F29-A846-99A8-2030F9118789}"/>
              </a:ext>
            </a:extLst>
          </p:cNvPr>
          <p:cNvSpPr/>
          <p:nvPr/>
        </p:nvSpPr>
        <p:spPr>
          <a:xfrm>
            <a:off x="9233973" y="6937026"/>
            <a:ext cx="1600200" cy="64126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Neuroticism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386360B8-A532-3944-8262-7FDFD7C89774}"/>
              </a:ext>
            </a:extLst>
          </p:cNvPr>
          <p:cNvSpPr/>
          <p:nvPr/>
        </p:nvSpPr>
        <p:spPr>
          <a:xfrm>
            <a:off x="11020242" y="6951130"/>
            <a:ext cx="1600200" cy="64126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Openness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FAFBC1B-5A51-4443-9335-4C0D47934057}"/>
              </a:ext>
            </a:extLst>
          </p:cNvPr>
          <p:cNvGrpSpPr/>
          <p:nvPr/>
        </p:nvGrpSpPr>
        <p:grpSpPr>
          <a:xfrm>
            <a:off x="5598935" y="7711437"/>
            <a:ext cx="1600200" cy="642950"/>
            <a:chOff x="1911693" y="1418896"/>
            <a:chExt cx="1598221" cy="945932"/>
          </a:xfrm>
        </p:grpSpPr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5C3E6AEC-DAE5-4343-B086-B0010386A1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1693" y="1524000"/>
              <a:ext cx="1543236" cy="84082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5D1606A4-6A80-BE41-9AFF-841D7A792AA5}"/>
                </a:ext>
              </a:extLst>
            </p:cNvPr>
            <p:cNvSpPr/>
            <p:nvPr/>
          </p:nvSpPr>
          <p:spPr>
            <a:xfrm>
              <a:off x="1911693" y="1418896"/>
              <a:ext cx="1598221" cy="94593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81F69B1D-493C-7546-8815-F559A179A2BC}"/>
              </a:ext>
            </a:extLst>
          </p:cNvPr>
          <p:cNvGrpSpPr/>
          <p:nvPr/>
        </p:nvGrpSpPr>
        <p:grpSpPr>
          <a:xfrm>
            <a:off x="7458243" y="7696479"/>
            <a:ext cx="1600200" cy="642950"/>
            <a:chOff x="3728247" y="1418896"/>
            <a:chExt cx="1598221" cy="945932"/>
          </a:xfrm>
        </p:grpSpPr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D80ACC9C-6941-2845-A17C-F2CFEA43A9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28247" y="1524000"/>
              <a:ext cx="1516021" cy="84082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923A2E28-FB2D-E14C-AE2B-B45D2819FB3B}"/>
                </a:ext>
              </a:extLst>
            </p:cNvPr>
            <p:cNvSpPr/>
            <p:nvPr/>
          </p:nvSpPr>
          <p:spPr>
            <a:xfrm>
              <a:off x="3728247" y="1418896"/>
              <a:ext cx="1598221" cy="94593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02A36B48-EC8F-FD40-B886-93BBF068FE5E}"/>
              </a:ext>
            </a:extLst>
          </p:cNvPr>
          <p:cNvGrpSpPr/>
          <p:nvPr/>
        </p:nvGrpSpPr>
        <p:grpSpPr>
          <a:xfrm>
            <a:off x="9247582" y="7696479"/>
            <a:ext cx="1600200" cy="642949"/>
            <a:chOff x="5517586" y="1418896"/>
            <a:chExt cx="1598221" cy="945931"/>
          </a:xfrm>
        </p:grpSpPr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9B9FC6F8-8D94-854A-BEBA-7E57668A946A}"/>
                </a:ext>
              </a:extLst>
            </p:cNvPr>
            <p:cNvCxnSpPr>
              <a:cxnSpLocks/>
            </p:cNvCxnSpPr>
            <p:nvPr/>
          </p:nvCxnSpPr>
          <p:spPr>
            <a:xfrm>
              <a:off x="5517586" y="1418896"/>
              <a:ext cx="1503324" cy="7987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C99F7636-63E3-0541-8F1F-7B00DA7180E3}"/>
                </a:ext>
              </a:extLst>
            </p:cNvPr>
            <p:cNvSpPr/>
            <p:nvPr/>
          </p:nvSpPr>
          <p:spPr>
            <a:xfrm>
              <a:off x="5517586" y="1418896"/>
              <a:ext cx="1598221" cy="94593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FEC15994-AC15-CC4C-A886-C459B7E11885}"/>
              </a:ext>
            </a:extLst>
          </p:cNvPr>
          <p:cNvGrpSpPr/>
          <p:nvPr/>
        </p:nvGrpSpPr>
        <p:grpSpPr>
          <a:xfrm>
            <a:off x="3809596" y="7711437"/>
            <a:ext cx="1600200" cy="642949"/>
            <a:chOff x="122354" y="1418896"/>
            <a:chExt cx="1571006" cy="945931"/>
          </a:xfrm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399E682E-3038-E34C-A48F-6E512D1629CA}"/>
                </a:ext>
              </a:extLst>
            </p:cNvPr>
            <p:cNvSpPr/>
            <p:nvPr/>
          </p:nvSpPr>
          <p:spPr>
            <a:xfrm>
              <a:off x="122354" y="1418896"/>
              <a:ext cx="1571006" cy="94593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Straight Arrow Connector 204">
              <a:extLst>
                <a:ext uri="{FF2B5EF4-FFF2-40B4-BE49-F238E27FC236}">
                  <a16:creationId xmlns:a16="http://schemas.microsoft.com/office/drawing/2014/main" id="{DFB6A37D-7745-2748-9E50-7FEAEB7363A0}"/>
                </a:ext>
              </a:extLst>
            </p:cNvPr>
            <p:cNvCxnSpPr>
              <a:cxnSpLocks/>
              <a:endCxn id="204" idx="3"/>
            </p:cNvCxnSpPr>
            <p:nvPr/>
          </p:nvCxnSpPr>
          <p:spPr>
            <a:xfrm>
              <a:off x="122354" y="1891862"/>
              <a:ext cx="157100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Rectangle 205">
            <a:extLst>
              <a:ext uri="{FF2B5EF4-FFF2-40B4-BE49-F238E27FC236}">
                <a16:creationId xmlns:a16="http://schemas.microsoft.com/office/drawing/2014/main" id="{7EA8337A-43FA-104B-82A4-DE4915E1B5F1}"/>
              </a:ext>
            </a:extLst>
          </p:cNvPr>
          <p:cNvSpPr/>
          <p:nvPr/>
        </p:nvSpPr>
        <p:spPr>
          <a:xfrm>
            <a:off x="1636128" y="6937025"/>
            <a:ext cx="1600200" cy="6612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The Big 5</a:t>
            </a: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9C8E30D6-1FCE-4947-8360-D54016E0D610}"/>
              </a:ext>
            </a:extLst>
          </p:cNvPr>
          <p:cNvSpPr/>
          <p:nvPr/>
        </p:nvSpPr>
        <p:spPr>
          <a:xfrm>
            <a:off x="1664332" y="7696479"/>
            <a:ext cx="1600200" cy="64126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Direction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3F748799-9BD5-1D45-BE05-D35981BC452A}"/>
              </a:ext>
            </a:extLst>
          </p:cNvPr>
          <p:cNvSpPr/>
          <p:nvPr/>
        </p:nvSpPr>
        <p:spPr>
          <a:xfrm>
            <a:off x="1635190" y="8467414"/>
            <a:ext cx="1600200" cy="64126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Magnitude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D3ADA203-83BA-444B-BFC1-41253865B500}"/>
              </a:ext>
            </a:extLst>
          </p:cNvPr>
          <p:cNvSpPr/>
          <p:nvPr/>
        </p:nvSpPr>
        <p:spPr>
          <a:xfrm>
            <a:off x="1642488" y="9250042"/>
            <a:ext cx="1600200" cy="64126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Timing</a:t>
            </a:r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4522784D-CB77-5149-954D-66635FC47E55}"/>
              </a:ext>
            </a:extLst>
          </p:cNvPr>
          <p:cNvCxnSpPr>
            <a:cxnSpLocks/>
          </p:cNvCxnSpPr>
          <p:nvPr/>
        </p:nvCxnSpPr>
        <p:spPr>
          <a:xfrm>
            <a:off x="3547795" y="7849564"/>
            <a:ext cx="0" cy="400906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210">
            <a:extLst>
              <a:ext uri="{FF2B5EF4-FFF2-40B4-BE49-F238E27FC236}">
                <a16:creationId xmlns:a16="http://schemas.microsoft.com/office/drawing/2014/main" id="{220A9604-E398-8F48-BD7E-48A4B017778F}"/>
              </a:ext>
            </a:extLst>
          </p:cNvPr>
          <p:cNvSpPr/>
          <p:nvPr/>
        </p:nvSpPr>
        <p:spPr>
          <a:xfrm>
            <a:off x="3830506" y="8469343"/>
            <a:ext cx="1600200" cy="64126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--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31110E9F-8C96-E349-AC50-29E493D30483}"/>
              </a:ext>
            </a:extLst>
          </p:cNvPr>
          <p:cNvSpPr/>
          <p:nvPr/>
        </p:nvSpPr>
        <p:spPr>
          <a:xfrm>
            <a:off x="5619844" y="8469343"/>
            <a:ext cx="1600200" cy="64126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.6 SD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B3A2BF0E-CAF1-7D41-BAE0-8F0CF93EC1E1}"/>
              </a:ext>
            </a:extLst>
          </p:cNvPr>
          <p:cNvSpPr/>
          <p:nvPr/>
        </p:nvSpPr>
        <p:spPr>
          <a:xfrm>
            <a:off x="7436398" y="8469343"/>
            <a:ext cx="1600200" cy="64126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1 SD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547CDACD-17B0-CB41-B76D-37440BA5B2C0}"/>
              </a:ext>
            </a:extLst>
          </p:cNvPr>
          <p:cNvSpPr/>
          <p:nvPr/>
        </p:nvSpPr>
        <p:spPr>
          <a:xfrm>
            <a:off x="9252953" y="8469343"/>
            <a:ext cx="1600200" cy="64126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-.8 SD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C578EB11-2E60-1B44-8292-9BEAA9E8C721}"/>
              </a:ext>
            </a:extLst>
          </p:cNvPr>
          <p:cNvSpPr/>
          <p:nvPr/>
        </p:nvSpPr>
        <p:spPr>
          <a:xfrm>
            <a:off x="11042291" y="8469343"/>
            <a:ext cx="1600200" cy="64126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.4 SD</a:t>
            </a: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6E88F4C7-8BFA-5746-8B76-57ADBB09348E}"/>
              </a:ext>
            </a:extLst>
          </p:cNvPr>
          <p:cNvSpPr/>
          <p:nvPr/>
        </p:nvSpPr>
        <p:spPr>
          <a:xfrm>
            <a:off x="3830506" y="9250041"/>
            <a:ext cx="1600200" cy="64126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--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A003640C-A463-2340-8EFB-7E3F50990B91}"/>
              </a:ext>
            </a:extLst>
          </p:cNvPr>
          <p:cNvSpPr/>
          <p:nvPr/>
        </p:nvSpPr>
        <p:spPr>
          <a:xfrm>
            <a:off x="5619844" y="9250041"/>
            <a:ext cx="1600200" cy="64126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Lifespan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656FA1CE-BA6B-E141-890E-7570B90FE0E8}"/>
              </a:ext>
            </a:extLst>
          </p:cNvPr>
          <p:cNvSpPr/>
          <p:nvPr/>
        </p:nvSpPr>
        <p:spPr>
          <a:xfrm>
            <a:off x="7436398" y="9250041"/>
            <a:ext cx="1600200" cy="64126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Lifespan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585F4718-A42F-B448-8DD6-21230AD1F9AE}"/>
              </a:ext>
            </a:extLst>
          </p:cNvPr>
          <p:cNvSpPr/>
          <p:nvPr/>
        </p:nvSpPr>
        <p:spPr>
          <a:xfrm>
            <a:off x="9252953" y="9250041"/>
            <a:ext cx="1600200" cy="64126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10-35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4EBD45E2-6529-AE4A-8A8F-DCA8C7720981}"/>
              </a:ext>
            </a:extLst>
          </p:cNvPr>
          <p:cNvSpPr/>
          <p:nvPr/>
        </p:nvSpPr>
        <p:spPr>
          <a:xfrm>
            <a:off x="11042291" y="9250041"/>
            <a:ext cx="1600200" cy="64126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10-20</a:t>
            </a:r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30C6C621-6409-6B47-BB18-B32C7FEAD4AF}"/>
              </a:ext>
            </a:extLst>
          </p:cNvPr>
          <p:cNvGrpSpPr/>
          <p:nvPr/>
        </p:nvGrpSpPr>
        <p:grpSpPr>
          <a:xfrm>
            <a:off x="9792521" y="7687117"/>
            <a:ext cx="5597454" cy="1828800"/>
            <a:chOff x="6092994" y="1418896"/>
            <a:chExt cx="5597454" cy="2615422"/>
          </a:xfrm>
        </p:grpSpPr>
        <p:sp>
          <p:nvSpPr>
            <p:cNvPr id="222" name="Arc 221">
              <a:extLst>
                <a:ext uri="{FF2B5EF4-FFF2-40B4-BE49-F238E27FC236}">
                  <a16:creationId xmlns:a16="http://schemas.microsoft.com/office/drawing/2014/main" id="{64F666E9-2E42-6E48-B6E7-803F2267795D}"/>
                </a:ext>
              </a:extLst>
            </p:cNvPr>
            <p:cNvSpPr/>
            <p:nvPr/>
          </p:nvSpPr>
          <p:spPr>
            <a:xfrm rot="16200000">
              <a:off x="7798644" y="142515"/>
              <a:ext cx="2186153" cy="5597454"/>
            </a:xfrm>
            <a:prstGeom prst="arc">
              <a:avLst>
                <a:gd name="adj1" fmla="val 17509758"/>
                <a:gd name="adj2" fmla="val 0"/>
              </a:avLst>
            </a:prstGeom>
            <a:ln w="38100">
              <a:solidFill>
                <a:schemeClr val="tx1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6F703F9D-7459-2B45-8985-61F1496624B6}"/>
                </a:ext>
              </a:extLst>
            </p:cNvPr>
            <p:cNvSpPr/>
            <p:nvPr/>
          </p:nvSpPr>
          <p:spPr>
            <a:xfrm>
              <a:off x="7334139" y="1418896"/>
              <a:ext cx="1572768" cy="94593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9" name="Picture 258">
            <a:extLst>
              <a:ext uri="{FF2B5EF4-FFF2-40B4-BE49-F238E27FC236}">
                <a16:creationId xmlns:a16="http://schemas.microsoft.com/office/drawing/2014/main" id="{43FE3252-1F6B-3148-8C07-AC1965F052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90987" y="6216843"/>
            <a:ext cx="6096859" cy="3675554"/>
          </a:xfrm>
          <a:prstGeom prst="rect">
            <a:avLst/>
          </a:prstGeom>
        </p:spPr>
      </p:pic>
      <p:sp>
        <p:nvSpPr>
          <p:cNvPr id="272" name="Rectangle 271">
            <a:extLst>
              <a:ext uri="{FF2B5EF4-FFF2-40B4-BE49-F238E27FC236}">
                <a16:creationId xmlns:a16="http://schemas.microsoft.com/office/drawing/2014/main" id="{79762E16-6A06-8647-BB88-A02A3DBF7CC3}"/>
              </a:ext>
            </a:extLst>
          </p:cNvPr>
          <p:cNvSpPr/>
          <p:nvPr/>
        </p:nvSpPr>
        <p:spPr>
          <a:xfrm>
            <a:off x="3825643" y="10012552"/>
            <a:ext cx="1600200" cy="64008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Marriage / Move in with Partner (-)</a:t>
            </a:r>
          </a:p>
          <a:p>
            <a:pPr algn="ctr"/>
            <a:r>
              <a:rPr lang="en-US" sz="100" b="1" dirty="0">
                <a:solidFill>
                  <a:schemeClr val="tx1"/>
                </a:solidFill>
              </a:rPr>
              <a:t>(Specht et al., 2011)</a:t>
            </a: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3137B0C4-7F8A-4C45-A742-6331DFD64551}"/>
              </a:ext>
            </a:extLst>
          </p:cNvPr>
          <p:cNvSpPr/>
          <p:nvPr/>
        </p:nvSpPr>
        <p:spPr>
          <a:xfrm>
            <a:off x="3825135" y="11456178"/>
            <a:ext cx="1600200" cy="640080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Romantic Relationships (+)</a:t>
            </a:r>
          </a:p>
          <a:p>
            <a:pPr algn="ctr"/>
            <a:r>
              <a:rPr lang="en-US" sz="100" b="1" dirty="0">
                <a:solidFill>
                  <a:srgbClr val="FFFFFF"/>
                </a:solidFill>
              </a:rPr>
              <a:t>(</a:t>
            </a:r>
            <a:r>
              <a:rPr lang="en-US" sz="100" b="1" dirty="0" err="1">
                <a:solidFill>
                  <a:srgbClr val="FFFFFF"/>
                </a:solidFill>
              </a:rPr>
              <a:t>Neyer</a:t>
            </a:r>
            <a:r>
              <a:rPr lang="en-US" sz="100" b="1" dirty="0">
                <a:solidFill>
                  <a:srgbClr val="FFFFFF"/>
                </a:solidFill>
              </a:rPr>
              <a:t> &amp; </a:t>
            </a:r>
            <a:r>
              <a:rPr lang="en-US" sz="100" b="1" dirty="0" err="1">
                <a:solidFill>
                  <a:srgbClr val="FFFFFF"/>
                </a:solidFill>
              </a:rPr>
              <a:t>Lehnart</a:t>
            </a:r>
            <a:r>
              <a:rPr lang="en-US" sz="100" b="1" dirty="0">
                <a:solidFill>
                  <a:srgbClr val="FFFFFF"/>
                </a:solidFill>
              </a:rPr>
              <a:t>, 2007)</a:t>
            </a:r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CFD70F5B-73BD-584D-92F1-D42553D23EDB}"/>
              </a:ext>
            </a:extLst>
          </p:cNvPr>
          <p:cNvSpPr/>
          <p:nvPr/>
        </p:nvSpPr>
        <p:spPr>
          <a:xfrm>
            <a:off x="3825570" y="10726835"/>
            <a:ext cx="1600200" cy="640080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Leave Parents’ Home (-)</a:t>
            </a:r>
          </a:p>
          <a:p>
            <a:pPr algn="ctr"/>
            <a:r>
              <a:rPr lang="en-US" sz="100" b="1" dirty="0">
                <a:solidFill>
                  <a:srgbClr val="FFFFFF"/>
                </a:solidFill>
              </a:rPr>
              <a:t>(Specht et al., 2011)</a:t>
            </a: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E7D2754D-0A49-584D-A9F4-7127E183A805}"/>
              </a:ext>
            </a:extLst>
          </p:cNvPr>
          <p:cNvSpPr/>
          <p:nvPr/>
        </p:nvSpPr>
        <p:spPr>
          <a:xfrm>
            <a:off x="5628515" y="10012552"/>
            <a:ext cx="1600200" cy="64008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Changing Majors (+)</a:t>
            </a:r>
          </a:p>
          <a:p>
            <a:pPr algn="ctr"/>
            <a:r>
              <a:rPr lang="en-US" sz="100" b="1" dirty="0">
                <a:solidFill>
                  <a:schemeClr val="tx1"/>
                </a:solidFill>
              </a:rPr>
              <a:t>(</a:t>
            </a:r>
            <a:r>
              <a:rPr lang="en-US" sz="100" b="1" dirty="0" err="1">
                <a:solidFill>
                  <a:schemeClr val="tx1"/>
                </a:solidFill>
              </a:rPr>
              <a:t>Lüdtke</a:t>
            </a:r>
            <a:r>
              <a:rPr lang="en-US" sz="100" b="1" dirty="0">
                <a:solidFill>
                  <a:schemeClr val="tx1"/>
                </a:solidFill>
              </a:rPr>
              <a:t> et al., 2011)</a:t>
            </a: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511FC5DC-D323-8042-8CEB-919AF47E60D0}"/>
              </a:ext>
            </a:extLst>
          </p:cNvPr>
          <p:cNvSpPr/>
          <p:nvPr/>
        </p:nvSpPr>
        <p:spPr>
          <a:xfrm>
            <a:off x="5628007" y="11456178"/>
            <a:ext cx="1600200" cy="64008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Military Service (-)</a:t>
            </a:r>
          </a:p>
          <a:p>
            <a:pPr algn="ctr"/>
            <a:r>
              <a:rPr lang="en-US" sz="100" b="1" dirty="0">
                <a:solidFill>
                  <a:schemeClr val="tx1"/>
                </a:solidFill>
              </a:rPr>
              <a:t>(Jackson et al., 2012)</a:t>
            </a: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F307D096-E119-4F4C-B4A4-E5FB758FD068}"/>
              </a:ext>
            </a:extLst>
          </p:cNvPr>
          <p:cNvSpPr/>
          <p:nvPr/>
        </p:nvSpPr>
        <p:spPr>
          <a:xfrm>
            <a:off x="5628442" y="10726835"/>
            <a:ext cx="1600200" cy="64008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Separate from Partner (+)</a:t>
            </a:r>
          </a:p>
          <a:p>
            <a:pPr algn="ctr"/>
            <a:r>
              <a:rPr lang="en-US" sz="100" b="1" dirty="0">
                <a:solidFill>
                  <a:schemeClr val="tx1"/>
                </a:solidFill>
              </a:rPr>
              <a:t>(Specht et al., 2011)</a:t>
            </a: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A609E824-E487-364E-9F47-45055E33A1E1}"/>
              </a:ext>
            </a:extLst>
          </p:cNvPr>
          <p:cNvSpPr/>
          <p:nvPr/>
        </p:nvSpPr>
        <p:spPr>
          <a:xfrm>
            <a:off x="7431387" y="10012552"/>
            <a:ext cx="1600200" cy="640080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Retirement (-)</a:t>
            </a:r>
          </a:p>
          <a:p>
            <a:pPr algn="ctr"/>
            <a:r>
              <a:rPr lang="en-US" sz="100" b="1" dirty="0">
                <a:solidFill>
                  <a:srgbClr val="FFFFFF"/>
                </a:solidFill>
              </a:rPr>
              <a:t>(Specht et al., 2011)</a:t>
            </a: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63E2804-3A2F-974E-BCE7-56B9C3D4D2C6}"/>
              </a:ext>
            </a:extLst>
          </p:cNvPr>
          <p:cNvSpPr/>
          <p:nvPr/>
        </p:nvSpPr>
        <p:spPr>
          <a:xfrm>
            <a:off x="7430879" y="11456178"/>
            <a:ext cx="1600200" cy="640080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First Job (+)</a:t>
            </a:r>
          </a:p>
          <a:p>
            <a:pPr algn="ctr"/>
            <a:r>
              <a:rPr lang="en-US" sz="100" b="1" dirty="0">
                <a:solidFill>
                  <a:srgbClr val="FFFFFF"/>
                </a:solidFill>
              </a:rPr>
              <a:t>(George, </a:t>
            </a:r>
            <a:r>
              <a:rPr lang="en-US" sz="100" b="1" dirty="0" err="1">
                <a:solidFill>
                  <a:srgbClr val="FFFFFF"/>
                </a:solidFill>
              </a:rPr>
              <a:t>Helson</a:t>
            </a:r>
            <a:r>
              <a:rPr lang="en-US" sz="100" b="1" dirty="0">
                <a:solidFill>
                  <a:srgbClr val="FFFFFF"/>
                </a:solidFill>
              </a:rPr>
              <a:t>, &amp; John, 2011; </a:t>
            </a:r>
            <a:r>
              <a:rPr lang="en-US" sz="100" b="1" dirty="0" err="1">
                <a:solidFill>
                  <a:srgbClr val="FFFFFF"/>
                </a:solidFill>
              </a:rPr>
              <a:t>Lüdtke</a:t>
            </a:r>
            <a:r>
              <a:rPr lang="en-US" sz="100" b="1" dirty="0">
                <a:solidFill>
                  <a:srgbClr val="FFFFFF"/>
                </a:solidFill>
              </a:rPr>
              <a:t> et al., 2011; Specht et al., 2011)</a:t>
            </a: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7044082F-BAA1-FA47-BF42-9B0AE150EC49}"/>
              </a:ext>
            </a:extLst>
          </p:cNvPr>
          <p:cNvSpPr/>
          <p:nvPr/>
        </p:nvSpPr>
        <p:spPr>
          <a:xfrm>
            <a:off x="7431314" y="10726835"/>
            <a:ext cx="1600200" cy="640080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Child Birth (-)</a:t>
            </a:r>
          </a:p>
          <a:p>
            <a:pPr algn="ctr"/>
            <a:r>
              <a:rPr lang="en-US" sz="100" b="1" dirty="0">
                <a:solidFill>
                  <a:srgbClr val="FFFFFF"/>
                </a:solidFill>
              </a:rPr>
              <a:t>(Specht et al, 2011)</a:t>
            </a:r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15955707-1841-F14B-B310-D446B08E792A}"/>
              </a:ext>
            </a:extLst>
          </p:cNvPr>
          <p:cNvSpPr/>
          <p:nvPr/>
        </p:nvSpPr>
        <p:spPr>
          <a:xfrm>
            <a:off x="9248090" y="10012552"/>
            <a:ext cx="1600200" cy="64008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Psychotherapy (-)</a:t>
            </a:r>
          </a:p>
          <a:p>
            <a:pPr algn="ctr"/>
            <a:r>
              <a:rPr lang="en-US" sz="100" b="1" dirty="0">
                <a:solidFill>
                  <a:schemeClr val="tx1"/>
                </a:solidFill>
              </a:rPr>
              <a:t>(</a:t>
            </a:r>
            <a:r>
              <a:rPr lang="en-US" sz="100" b="1" dirty="0" err="1">
                <a:solidFill>
                  <a:schemeClr val="tx1"/>
                </a:solidFill>
              </a:rPr>
              <a:t>Lüdtke</a:t>
            </a:r>
            <a:r>
              <a:rPr lang="en-US" sz="100" b="1" dirty="0">
                <a:solidFill>
                  <a:schemeClr val="tx1"/>
                </a:solidFill>
              </a:rPr>
              <a:t> et al., 2011;</a:t>
            </a:r>
          </a:p>
          <a:p>
            <a:pPr algn="ctr"/>
            <a:r>
              <a:rPr lang="en-US" sz="100" b="1" dirty="0">
                <a:solidFill>
                  <a:schemeClr val="tx1"/>
                </a:solidFill>
              </a:rPr>
              <a:t>Roberts et al., 2017)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07100411-BFEB-174F-A7D3-51E333D1D11F}"/>
              </a:ext>
            </a:extLst>
          </p:cNvPr>
          <p:cNvSpPr/>
          <p:nvPr/>
        </p:nvSpPr>
        <p:spPr>
          <a:xfrm>
            <a:off x="9247582" y="11456178"/>
            <a:ext cx="1600200" cy="640080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400" b="1" dirty="0">
                <a:solidFill>
                  <a:srgbClr val="FFFFFF"/>
                </a:solidFill>
              </a:rPr>
              <a:t>Romantic Relationships (-)</a:t>
            </a:r>
          </a:p>
          <a:p>
            <a:pPr lvl="0" algn="ctr"/>
            <a:r>
              <a:rPr lang="en-US" sz="100" b="1" dirty="0">
                <a:solidFill>
                  <a:srgbClr val="FFFFFF"/>
                </a:solidFill>
              </a:rPr>
              <a:t>(</a:t>
            </a:r>
            <a:r>
              <a:rPr lang="en-US" sz="100" b="1" dirty="0" err="1">
                <a:solidFill>
                  <a:srgbClr val="FFFFFF"/>
                </a:solidFill>
              </a:rPr>
              <a:t>Neyer</a:t>
            </a:r>
            <a:r>
              <a:rPr lang="en-US" sz="100" b="1" dirty="0">
                <a:solidFill>
                  <a:srgbClr val="FFFFFF"/>
                </a:solidFill>
              </a:rPr>
              <a:t> &amp; </a:t>
            </a:r>
            <a:r>
              <a:rPr lang="en-US" sz="100" b="1" dirty="0" err="1">
                <a:solidFill>
                  <a:srgbClr val="FFFFFF"/>
                </a:solidFill>
              </a:rPr>
              <a:t>Lehnart</a:t>
            </a:r>
            <a:r>
              <a:rPr lang="en-US" sz="100" b="1" dirty="0">
                <a:solidFill>
                  <a:srgbClr val="FFFFFF"/>
                </a:solidFill>
              </a:rPr>
              <a:t>, 2007)</a:t>
            </a:r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EA867E84-9E22-8941-9BC5-6EED690710C5}"/>
              </a:ext>
            </a:extLst>
          </p:cNvPr>
          <p:cNvSpPr/>
          <p:nvPr/>
        </p:nvSpPr>
        <p:spPr>
          <a:xfrm>
            <a:off x="9248017" y="10726835"/>
            <a:ext cx="1600200" cy="640080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 First Job (+)</a:t>
            </a:r>
          </a:p>
          <a:p>
            <a:pPr algn="ctr"/>
            <a:r>
              <a:rPr lang="en-US" sz="100" b="1" dirty="0">
                <a:solidFill>
                  <a:srgbClr val="FFFFFF"/>
                </a:solidFill>
              </a:rPr>
              <a:t>(</a:t>
            </a:r>
            <a:r>
              <a:rPr lang="en-US" sz="100" b="1" dirty="0" err="1">
                <a:solidFill>
                  <a:srgbClr val="FFFFFF"/>
                </a:solidFill>
              </a:rPr>
              <a:t>Lüdtke</a:t>
            </a:r>
            <a:r>
              <a:rPr lang="en-US" sz="100" b="1" dirty="0">
                <a:solidFill>
                  <a:srgbClr val="FFFFFF"/>
                </a:solidFill>
              </a:rPr>
              <a:t> et al., 2011)</a:t>
            </a: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C9E94309-38EE-2446-8AC8-CCDE1CCD777F}"/>
              </a:ext>
            </a:extLst>
          </p:cNvPr>
          <p:cNvSpPr/>
          <p:nvPr/>
        </p:nvSpPr>
        <p:spPr>
          <a:xfrm>
            <a:off x="11037353" y="10012552"/>
            <a:ext cx="1600200" cy="640080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Retirement (+)</a:t>
            </a:r>
          </a:p>
          <a:p>
            <a:pPr algn="ctr"/>
            <a:r>
              <a:rPr lang="en-US" sz="100" b="1" dirty="0">
                <a:solidFill>
                  <a:srgbClr val="FFFFFF"/>
                </a:solidFill>
              </a:rPr>
              <a:t>(</a:t>
            </a:r>
            <a:r>
              <a:rPr lang="en-US" sz="100" b="1" dirty="0" err="1">
                <a:solidFill>
                  <a:srgbClr val="FFFFFF"/>
                </a:solidFill>
              </a:rPr>
              <a:t>Schwaba</a:t>
            </a:r>
            <a:r>
              <a:rPr lang="en-US" sz="100" b="1" dirty="0">
                <a:solidFill>
                  <a:srgbClr val="FFFFFF"/>
                </a:solidFill>
              </a:rPr>
              <a:t> &amp; </a:t>
            </a:r>
            <a:r>
              <a:rPr lang="en-US" sz="100" b="1" dirty="0" err="1">
                <a:solidFill>
                  <a:srgbClr val="FFFFFF"/>
                </a:solidFill>
              </a:rPr>
              <a:t>Bleidorn</a:t>
            </a:r>
            <a:r>
              <a:rPr lang="en-US" sz="100" b="1" dirty="0">
                <a:solidFill>
                  <a:srgbClr val="FFFFFF"/>
                </a:solidFill>
              </a:rPr>
              <a:t>, 2017)</a:t>
            </a: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292DC925-BB08-7042-B8C9-00C20BCAE5F0}"/>
              </a:ext>
            </a:extLst>
          </p:cNvPr>
          <p:cNvSpPr/>
          <p:nvPr/>
        </p:nvSpPr>
        <p:spPr>
          <a:xfrm>
            <a:off x="11055151" y="11456178"/>
            <a:ext cx="1600200" cy="64008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Marriage (-)</a:t>
            </a:r>
          </a:p>
          <a:p>
            <a:pPr algn="ctr"/>
            <a:r>
              <a:rPr lang="en-US" sz="100" b="1" dirty="0">
                <a:solidFill>
                  <a:schemeClr val="tx1"/>
                </a:solidFill>
              </a:rPr>
              <a:t>(Specht et al., 2011)</a:t>
            </a: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6D46831D-2035-C54D-99F2-3884439DBFB9}"/>
              </a:ext>
            </a:extLst>
          </p:cNvPr>
          <p:cNvSpPr/>
          <p:nvPr/>
        </p:nvSpPr>
        <p:spPr>
          <a:xfrm>
            <a:off x="11037280" y="10726835"/>
            <a:ext cx="1600200" cy="640080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Child Birth (+; Men only)</a:t>
            </a:r>
          </a:p>
          <a:p>
            <a:pPr algn="ctr"/>
            <a:r>
              <a:rPr lang="en-US" sz="100" b="1" dirty="0">
                <a:solidFill>
                  <a:srgbClr val="FFFFFF"/>
                </a:solidFill>
              </a:rPr>
              <a:t>(van </a:t>
            </a:r>
            <a:r>
              <a:rPr lang="en-US" sz="100" b="1" dirty="0" err="1">
                <a:solidFill>
                  <a:srgbClr val="FFFFFF"/>
                </a:solidFill>
              </a:rPr>
              <a:t>Scheppingen</a:t>
            </a:r>
            <a:r>
              <a:rPr lang="en-US" sz="100" b="1" dirty="0">
                <a:solidFill>
                  <a:srgbClr val="FFFFFF"/>
                </a:solidFill>
              </a:rPr>
              <a:t> et al, 2016)</a:t>
            </a: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6F6A08A1-882A-5D43-9137-B1A2D955EAB5}"/>
              </a:ext>
            </a:extLst>
          </p:cNvPr>
          <p:cNvSpPr/>
          <p:nvPr/>
        </p:nvSpPr>
        <p:spPr>
          <a:xfrm>
            <a:off x="1664332" y="10036521"/>
            <a:ext cx="1600200" cy="20095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Socialization Effects</a:t>
            </a:r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60004D99-B559-0A43-B8BC-CE277EC7C7F9}"/>
              </a:ext>
            </a:extLst>
          </p:cNvPr>
          <p:cNvSpPr/>
          <p:nvPr/>
        </p:nvSpPr>
        <p:spPr>
          <a:xfrm>
            <a:off x="8365153" y="12447824"/>
            <a:ext cx="3281083" cy="6562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Limitations</a:t>
            </a:r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ED30501A-3BB4-1C4F-8C39-E032E0BC1E39}"/>
              </a:ext>
            </a:extLst>
          </p:cNvPr>
          <p:cNvSpPr/>
          <p:nvPr/>
        </p:nvSpPr>
        <p:spPr>
          <a:xfrm>
            <a:off x="7388093" y="13670923"/>
            <a:ext cx="2447367" cy="177313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0A7EC34A-DCF2-454F-B2C3-DAA45CB15909}"/>
              </a:ext>
            </a:extLst>
          </p:cNvPr>
          <p:cNvCxnSpPr>
            <a:cxnSpLocks/>
            <a:stCxn id="294" idx="1"/>
          </p:cNvCxnSpPr>
          <p:nvPr/>
        </p:nvCxnSpPr>
        <p:spPr>
          <a:xfrm flipV="1">
            <a:off x="7388093" y="14051029"/>
            <a:ext cx="2447368" cy="5064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>
            <a:extLst>
              <a:ext uri="{FF2B5EF4-FFF2-40B4-BE49-F238E27FC236}">
                <a16:creationId xmlns:a16="http://schemas.microsoft.com/office/drawing/2014/main" id="{736D1D88-D371-0748-B774-39E3D6D5CD49}"/>
              </a:ext>
            </a:extLst>
          </p:cNvPr>
          <p:cNvCxnSpPr>
            <a:cxnSpLocks/>
          </p:cNvCxnSpPr>
          <p:nvPr/>
        </p:nvCxnSpPr>
        <p:spPr>
          <a:xfrm flipV="1">
            <a:off x="7388093" y="15035353"/>
            <a:ext cx="2447367" cy="10308"/>
          </a:xfrm>
          <a:prstGeom prst="straightConnector1">
            <a:avLst/>
          </a:prstGeom>
          <a:ln w="57150">
            <a:solidFill>
              <a:srgbClr val="302E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Rectangle 297">
            <a:extLst>
              <a:ext uri="{FF2B5EF4-FFF2-40B4-BE49-F238E27FC236}">
                <a16:creationId xmlns:a16="http://schemas.microsoft.com/office/drawing/2014/main" id="{C591A251-38EA-9D4C-AA81-D9254AFEC85F}"/>
              </a:ext>
            </a:extLst>
          </p:cNvPr>
          <p:cNvSpPr/>
          <p:nvPr/>
        </p:nvSpPr>
        <p:spPr>
          <a:xfrm>
            <a:off x="8811468" y="13104040"/>
            <a:ext cx="2447367" cy="4029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Selection Bias</a:t>
            </a: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1A462E6A-F4E5-564F-91E8-5A748A1F04E9}"/>
              </a:ext>
            </a:extLst>
          </p:cNvPr>
          <p:cNvSpPr/>
          <p:nvPr/>
        </p:nvSpPr>
        <p:spPr>
          <a:xfrm>
            <a:off x="10105777" y="13670923"/>
            <a:ext cx="2447367" cy="177313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4D5809DF-8CF0-0E44-A687-809503CE8602}"/>
              </a:ext>
            </a:extLst>
          </p:cNvPr>
          <p:cNvCxnSpPr>
            <a:cxnSpLocks/>
            <a:stCxn id="299" idx="1"/>
          </p:cNvCxnSpPr>
          <p:nvPr/>
        </p:nvCxnSpPr>
        <p:spPr>
          <a:xfrm flipV="1">
            <a:off x="10105777" y="14046657"/>
            <a:ext cx="2447368" cy="51083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00BAA052-6076-574F-B441-A6386A55AD47}"/>
              </a:ext>
            </a:extLst>
          </p:cNvPr>
          <p:cNvCxnSpPr>
            <a:cxnSpLocks/>
          </p:cNvCxnSpPr>
          <p:nvPr/>
        </p:nvCxnSpPr>
        <p:spPr>
          <a:xfrm flipV="1">
            <a:off x="10105778" y="14603488"/>
            <a:ext cx="2447367" cy="10308"/>
          </a:xfrm>
          <a:prstGeom prst="straightConnector1">
            <a:avLst/>
          </a:prstGeom>
          <a:ln w="57150">
            <a:solidFill>
              <a:srgbClr val="302E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Rectangle 301">
            <a:extLst>
              <a:ext uri="{FF2B5EF4-FFF2-40B4-BE49-F238E27FC236}">
                <a16:creationId xmlns:a16="http://schemas.microsoft.com/office/drawing/2014/main" id="{4DF46334-A21D-4044-8A90-05880144EFFC}"/>
              </a:ext>
            </a:extLst>
          </p:cNvPr>
          <p:cNvSpPr/>
          <p:nvPr/>
        </p:nvSpPr>
        <p:spPr>
          <a:xfrm>
            <a:off x="1607636" y="12416537"/>
            <a:ext cx="2084683" cy="73313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Selection</a:t>
            </a:r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0177AE15-24D0-A94B-A0D6-29DC0EB7D1A9}"/>
              </a:ext>
            </a:extLst>
          </p:cNvPr>
          <p:cNvSpPr/>
          <p:nvPr/>
        </p:nvSpPr>
        <p:spPr>
          <a:xfrm>
            <a:off x="4794916" y="12422484"/>
            <a:ext cx="2084683" cy="733138"/>
          </a:xfrm>
          <a:prstGeom prst="rect">
            <a:avLst/>
          </a:prstGeom>
          <a:solidFill>
            <a:srgbClr val="302E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Socialization</a:t>
            </a:r>
          </a:p>
        </p:txBody>
      </p:sp>
      <p:sp>
        <p:nvSpPr>
          <p:cNvPr id="306" name="Down Arrow 305">
            <a:extLst>
              <a:ext uri="{FF2B5EF4-FFF2-40B4-BE49-F238E27FC236}">
                <a16:creationId xmlns:a16="http://schemas.microsoft.com/office/drawing/2014/main" id="{58AE3932-A303-B844-9448-F8F464889ABE}"/>
              </a:ext>
            </a:extLst>
          </p:cNvPr>
          <p:cNvSpPr/>
          <p:nvPr/>
        </p:nvSpPr>
        <p:spPr>
          <a:xfrm>
            <a:off x="2397338" y="14049233"/>
            <a:ext cx="503670" cy="70555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BF546992-157A-2847-B41A-28D9E5BDB2E9}"/>
              </a:ext>
            </a:extLst>
          </p:cNvPr>
          <p:cNvSpPr/>
          <p:nvPr/>
        </p:nvSpPr>
        <p:spPr>
          <a:xfrm>
            <a:off x="1863108" y="14786336"/>
            <a:ext cx="1600200" cy="6400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Work Experiences</a:t>
            </a:r>
          </a:p>
        </p:txBody>
      </p:sp>
      <p:sp>
        <p:nvSpPr>
          <p:cNvPr id="310" name="Up-Down Arrow 309">
            <a:extLst>
              <a:ext uri="{FF2B5EF4-FFF2-40B4-BE49-F238E27FC236}">
                <a16:creationId xmlns:a16="http://schemas.microsoft.com/office/drawing/2014/main" id="{E9DC3AF1-C9DB-FC42-B5AD-144B5182F77F}"/>
              </a:ext>
            </a:extLst>
          </p:cNvPr>
          <p:cNvSpPr/>
          <p:nvPr/>
        </p:nvSpPr>
        <p:spPr>
          <a:xfrm rot="5400000">
            <a:off x="4034879" y="12405668"/>
            <a:ext cx="422100" cy="789165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50204078-0BBC-6647-8A8A-6C8262B50452}"/>
              </a:ext>
            </a:extLst>
          </p:cNvPr>
          <p:cNvSpPr txBox="1"/>
          <p:nvPr/>
        </p:nvSpPr>
        <p:spPr>
          <a:xfrm>
            <a:off x="1920840" y="15529703"/>
            <a:ext cx="14255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Barrick, Mount, &amp; Judge, 2001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356B41E4-A559-AA46-A2A6-60528386A8C3}"/>
              </a:ext>
            </a:extLst>
          </p:cNvPr>
          <p:cNvSpPr txBox="1"/>
          <p:nvPr/>
        </p:nvSpPr>
        <p:spPr>
          <a:xfrm>
            <a:off x="4967963" y="15529703"/>
            <a:ext cx="15864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Roberts, Caspi, &amp; Moffitt, 2003</a:t>
            </a:r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7CFD701C-48BB-9446-BFB4-85FAE45B796B}"/>
              </a:ext>
            </a:extLst>
          </p:cNvPr>
          <p:cNvSpPr/>
          <p:nvPr/>
        </p:nvSpPr>
        <p:spPr>
          <a:xfrm>
            <a:off x="4967963" y="13328869"/>
            <a:ext cx="1600200" cy="64126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Conscientiousness</a:t>
            </a: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160DCB49-3BFC-DA4A-A44E-5B2AF3060EDD}"/>
              </a:ext>
            </a:extLst>
          </p:cNvPr>
          <p:cNvSpPr/>
          <p:nvPr/>
        </p:nvSpPr>
        <p:spPr>
          <a:xfrm>
            <a:off x="1863108" y="13328833"/>
            <a:ext cx="1600200" cy="64126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Conscientiousness</a:t>
            </a:r>
          </a:p>
        </p:txBody>
      </p:sp>
      <p:sp>
        <p:nvSpPr>
          <p:cNvPr id="315" name="Down Arrow 314">
            <a:extLst>
              <a:ext uri="{FF2B5EF4-FFF2-40B4-BE49-F238E27FC236}">
                <a16:creationId xmlns:a16="http://schemas.microsoft.com/office/drawing/2014/main" id="{F90E5232-850D-4E4E-A33B-B031E7257A27}"/>
              </a:ext>
            </a:extLst>
          </p:cNvPr>
          <p:cNvSpPr/>
          <p:nvPr/>
        </p:nvSpPr>
        <p:spPr>
          <a:xfrm>
            <a:off x="5488476" y="14043108"/>
            <a:ext cx="503670" cy="70555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A1B886E5-E0A1-5F40-B247-A196229511A3}"/>
              </a:ext>
            </a:extLst>
          </p:cNvPr>
          <p:cNvSpPr/>
          <p:nvPr/>
        </p:nvSpPr>
        <p:spPr>
          <a:xfrm>
            <a:off x="4954246" y="14780211"/>
            <a:ext cx="1600200" cy="6400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Work Experiences</a:t>
            </a: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DE408282-6DCE-E949-9E49-0EC275938FAA}"/>
              </a:ext>
            </a:extLst>
          </p:cNvPr>
          <p:cNvSpPr/>
          <p:nvPr/>
        </p:nvSpPr>
        <p:spPr>
          <a:xfrm>
            <a:off x="1664332" y="15975173"/>
            <a:ext cx="10888813" cy="1109259"/>
          </a:xfrm>
          <a:prstGeom prst="rect">
            <a:avLst/>
          </a:prstGeom>
          <a:solidFill>
            <a:srgbClr val="C00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Do life events change personality when controlling for selection bias?</a:t>
            </a:r>
          </a:p>
        </p:txBody>
      </p:sp>
      <p:pic>
        <p:nvPicPr>
          <p:cNvPr id="318" name="Picture 317">
            <a:extLst>
              <a:ext uri="{FF2B5EF4-FFF2-40B4-BE49-F238E27FC236}">
                <a16:creationId xmlns:a16="http://schemas.microsoft.com/office/drawing/2014/main" id="{8122D9B6-6FB3-C646-A5DE-EA9A45822E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288"/>
          <a:stretch/>
        </p:blipFill>
        <p:spPr>
          <a:xfrm>
            <a:off x="13104561" y="9822731"/>
            <a:ext cx="11183285" cy="4281514"/>
          </a:xfrm>
          <a:prstGeom prst="rect">
            <a:avLst/>
          </a:prstGeom>
        </p:spPr>
      </p:pic>
      <p:sp>
        <p:nvSpPr>
          <p:cNvPr id="322" name="Rectangle 321">
            <a:extLst>
              <a:ext uri="{FF2B5EF4-FFF2-40B4-BE49-F238E27FC236}">
                <a16:creationId xmlns:a16="http://schemas.microsoft.com/office/drawing/2014/main" id="{D370D9BF-39B1-8940-90EA-89C824E633CA}"/>
              </a:ext>
            </a:extLst>
          </p:cNvPr>
          <p:cNvSpPr/>
          <p:nvPr/>
        </p:nvSpPr>
        <p:spPr>
          <a:xfrm>
            <a:off x="13242299" y="6077824"/>
            <a:ext cx="1673362" cy="49675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No Event</a:t>
            </a: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2702C5C2-CD63-634D-B934-5F0A878BA0EA}"/>
              </a:ext>
            </a:extLst>
          </p:cNvPr>
          <p:cNvSpPr/>
          <p:nvPr/>
        </p:nvSpPr>
        <p:spPr>
          <a:xfrm>
            <a:off x="15170406" y="6080389"/>
            <a:ext cx="1673362" cy="496752"/>
          </a:xfrm>
          <a:prstGeom prst="rect">
            <a:avLst/>
          </a:prstGeom>
          <a:solidFill>
            <a:srgbClr val="3159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Event</a:t>
            </a:r>
          </a:p>
        </p:txBody>
      </p: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11C045F8-B3B8-AB4D-97EF-4E58B96783C2}"/>
              </a:ext>
            </a:extLst>
          </p:cNvPr>
          <p:cNvGrpSpPr/>
          <p:nvPr/>
        </p:nvGrpSpPr>
        <p:grpSpPr>
          <a:xfrm>
            <a:off x="12965861" y="6769800"/>
            <a:ext cx="2277359" cy="1369660"/>
            <a:chOff x="224528" y="3682270"/>
            <a:chExt cx="4690971" cy="3348374"/>
          </a:xfrm>
        </p:grpSpPr>
        <p:pic>
          <p:nvPicPr>
            <p:cNvPr id="325" name="Picture 324">
              <a:extLst>
                <a:ext uri="{FF2B5EF4-FFF2-40B4-BE49-F238E27FC236}">
                  <a16:creationId xmlns:a16="http://schemas.microsoft.com/office/drawing/2014/main" id="{8AFB23CC-0F4D-D641-89EB-B541A35F5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92983" y="3682270"/>
              <a:ext cx="2019809" cy="2023110"/>
            </a:xfrm>
            <a:prstGeom prst="rect">
              <a:avLst/>
            </a:prstGeom>
          </p:spPr>
        </p:pic>
        <p:pic>
          <p:nvPicPr>
            <p:cNvPr id="326" name="Picture 325">
              <a:extLst>
                <a:ext uri="{FF2B5EF4-FFF2-40B4-BE49-F238E27FC236}">
                  <a16:creationId xmlns:a16="http://schemas.microsoft.com/office/drawing/2014/main" id="{2DCE4811-5B12-6E46-8AC5-4B44F3344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244337" y="3826320"/>
              <a:ext cx="2019809" cy="2023110"/>
            </a:xfrm>
            <a:prstGeom prst="rect">
              <a:avLst/>
            </a:prstGeom>
          </p:spPr>
        </p:pic>
        <p:pic>
          <p:nvPicPr>
            <p:cNvPr id="327" name="Picture 326">
              <a:extLst>
                <a:ext uri="{FF2B5EF4-FFF2-40B4-BE49-F238E27FC236}">
                  <a16:creationId xmlns:a16="http://schemas.microsoft.com/office/drawing/2014/main" id="{B5D23628-A961-914A-AD5E-9EE003026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</a:blip>
            <a:stretch>
              <a:fillRect/>
            </a:stretch>
          </p:blipFill>
          <p:spPr>
            <a:xfrm>
              <a:off x="875881" y="3826320"/>
              <a:ext cx="2019809" cy="2023110"/>
            </a:xfrm>
            <a:prstGeom prst="rect">
              <a:avLst/>
            </a:prstGeom>
          </p:spPr>
        </p:pic>
        <p:pic>
          <p:nvPicPr>
            <p:cNvPr id="328" name="Picture 327">
              <a:extLst>
                <a:ext uri="{FF2B5EF4-FFF2-40B4-BE49-F238E27FC236}">
                  <a16:creationId xmlns:a16="http://schemas.microsoft.com/office/drawing/2014/main" id="{D530862A-E674-1A46-AEF2-DD37EAF5C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24528" y="4090414"/>
              <a:ext cx="2019809" cy="2023110"/>
            </a:xfrm>
            <a:prstGeom prst="rect">
              <a:avLst/>
            </a:prstGeom>
          </p:spPr>
        </p:pic>
        <p:pic>
          <p:nvPicPr>
            <p:cNvPr id="329" name="Picture 328">
              <a:extLst>
                <a:ext uri="{FF2B5EF4-FFF2-40B4-BE49-F238E27FC236}">
                  <a16:creationId xmlns:a16="http://schemas.microsoft.com/office/drawing/2014/main" id="{D1C827C1-849B-754F-B0EA-C39431108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895690" y="4090414"/>
              <a:ext cx="2019809" cy="2023110"/>
            </a:xfrm>
            <a:prstGeom prst="rect">
              <a:avLst/>
            </a:prstGeom>
          </p:spPr>
        </p:pic>
        <p:pic>
          <p:nvPicPr>
            <p:cNvPr id="330" name="Picture 329">
              <a:extLst>
                <a:ext uri="{FF2B5EF4-FFF2-40B4-BE49-F238E27FC236}">
                  <a16:creationId xmlns:a16="http://schemas.microsoft.com/office/drawing/2014/main" id="{7C886591-BC4D-AB4D-BBD4-1E086489C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41016" y="4327359"/>
              <a:ext cx="2019809" cy="2023110"/>
            </a:xfrm>
            <a:prstGeom prst="rect">
              <a:avLst/>
            </a:prstGeom>
          </p:spPr>
        </p:pic>
        <p:pic>
          <p:nvPicPr>
            <p:cNvPr id="331" name="Picture 330">
              <a:extLst>
                <a:ext uri="{FF2B5EF4-FFF2-40B4-BE49-F238E27FC236}">
                  <a16:creationId xmlns:a16="http://schemas.microsoft.com/office/drawing/2014/main" id="{12555068-7B71-ED45-A70A-417FC0AE8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</a:blip>
            <a:stretch>
              <a:fillRect/>
            </a:stretch>
          </p:blipFill>
          <p:spPr>
            <a:xfrm>
              <a:off x="1951533" y="4354508"/>
              <a:ext cx="2019809" cy="2023110"/>
            </a:xfrm>
            <a:prstGeom prst="rect">
              <a:avLst/>
            </a:prstGeom>
          </p:spPr>
        </p:pic>
        <p:pic>
          <p:nvPicPr>
            <p:cNvPr id="332" name="Picture 331">
              <a:extLst>
                <a:ext uri="{FF2B5EF4-FFF2-40B4-BE49-F238E27FC236}">
                  <a16:creationId xmlns:a16="http://schemas.microsoft.com/office/drawing/2014/main" id="{E87D2991-56F0-4C43-9060-89DEBFDF7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09472" y="4693825"/>
              <a:ext cx="2019809" cy="2023110"/>
            </a:xfrm>
            <a:prstGeom prst="rect">
              <a:avLst/>
            </a:prstGeom>
          </p:spPr>
        </p:pic>
        <p:pic>
          <p:nvPicPr>
            <p:cNvPr id="333" name="Picture 332">
              <a:extLst>
                <a:ext uri="{FF2B5EF4-FFF2-40B4-BE49-F238E27FC236}">
                  <a16:creationId xmlns:a16="http://schemas.microsoft.com/office/drawing/2014/main" id="{E3C7F405-0683-5248-AFA6-838FD6DA3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6577" y="4666676"/>
              <a:ext cx="2019809" cy="2023110"/>
            </a:xfrm>
            <a:prstGeom prst="rect">
              <a:avLst/>
            </a:prstGeom>
          </p:spPr>
        </p:pic>
        <p:pic>
          <p:nvPicPr>
            <p:cNvPr id="334" name="Picture 333">
              <a:extLst>
                <a:ext uri="{FF2B5EF4-FFF2-40B4-BE49-F238E27FC236}">
                  <a16:creationId xmlns:a16="http://schemas.microsoft.com/office/drawing/2014/main" id="{E8DA6A61-A003-C941-BCDA-9D948D7FA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</a:blip>
            <a:stretch>
              <a:fillRect/>
            </a:stretch>
          </p:blipFill>
          <p:spPr>
            <a:xfrm>
              <a:off x="1244614" y="4969922"/>
              <a:ext cx="2019809" cy="2023110"/>
            </a:xfrm>
            <a:prstGeom prst="rect">
              <a:avLst/>
            </a:prstGeom>
          </p:spPr>
        </p:pic>
        <p:pic>
          <p:nvPicPr>
            <p:cNvPr id="335" name="Picture 334">
              <a:extLst>
                <a:ext uri="{FF2B5EF4-FFF2-40B4-BE49-F238E27FC236}">
                  <a16:creationId xmlns:a16="http://schemas.microsoft.com/office/drawing/2014/main" id="{EFEAF6B2-99A1-E245-AC58-3DC20610B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903701" y="5007534"/>
              <a:ext cx="2019809" cy="2023110"/>
            </a:xfrm>
            <a:prstGeom prst="rect">
              <a:avLst/>
            </a:prstGeom>
          </p:spPr>
        </p:pic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FCC0EFF8-2DBB-5441-AD33-0EF5046FA7C3}"/>
              </a:ext>
            </a:extLst>
          </p:cNvPr>
          <p:cNvGrpSpPr/>
          <p:nvPr/>
        </p:nvGrpSpPr>
        <p:grpSpPr>
          <a:xfrm>
            <a:off x="14902879" y="6782652"/>
            <a:ext cx="2277359" cy="1369660"/>
            <a:chOff x="224528" y="3682270"/>
            <a:chExt cx="4690971" cy="3348374"/>
          </a:xfrm>
        </p:grpSpPr>
        <p:pic>
          <p:nvPicPr>
            <p:cNvPr id="337" name="Picture 336">
              <a:extLst>
                <a:ext uri="{FF2B5EF4-FFF2-40B4-BE49-F238E27FC236}">
                  <a16:creationId xmlns:a16="http://schemas.microsoft.com/office/drawing/2014/main" id="{66FE9676-294B-6F4C-99AF-304E64260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592983" y="3682270"/>
              <a:ext cx="2019809" cy="2023110"/>
            </a:xfrm>
            <a:prstGeom prst="rect">
              <a:avLst/>
            </a:prstGeom>
          </p:spPr>
        </p:pic>
        <p:pic>
          <p:nvPicPr>
            <p:cNvPr id="338" name="Picture 337">
              <a:extLst>
                <a:ext uri="{FF2B5EF4-FFF2-40B4-BE49-F238E27FC236}">
                  <a16:creationId xmlns:a16="http://schemas.microsoft.com/office/drawing/2014/main" id="{B69E6190-A66F-004C-9C9F-0A66536A9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244337" y="3826320"/>
              <a:ext cx="2019809" cy="2023110"/>
            </a:xfrm>
            <a:prstGeom prst="rect">
              <a:avLst/>
            </a:prstGeom>
          </p:spPr>
        </p:pic>
        <p:pic>
          <p:nvPicPr>
            <p:cNvPr id="339" name="Picture 338">
              <a:extLst>
                <a:ext uri="{FF2B5EF4-FFF2-40B4-BE49-F238E27FC236}">
                  <a16:creationId xmlns:a16="http://schemas.microsoft.com/office/drawing/2014/main" id="{6E4F0E11-CCDE-0247-8F08-6F2319316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75881" y="3826320"/>
              <a:ext cx="2019809" cy="2023110"/>
            </a:xfrm>
            <a:prstGeom prst="rect">
              <a:avLst/>
            </a:prstGeom>
          </p:spPr>
        </p:pic>
        <p:pic>
          <p:nvPicPr>
            <p:cNvPr id="340" name="Picture 339">
              <a:extLst>
                <a:ext uri="{FF2B5EF4-FFF2-40B4-BE49-F238E27FC236}">
                  <a16:creationId xmlns:a16="http://schemas.microsoft.com/office/drawing/2014/main" id="{BCC46CC2-0C59-0742-8227-1348F6386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24528" y="4090414"/>
              <a:ext cx="2019809" cy="2023110"/>
            </a:xfrm>
            <a:prstGeom prst="rect">
              <a:avLst/>
            </a:prstGeom>
          </p:spPr>
        </p:pic>
        <p:pic>
          <p:nvPicPr>
            <p:cNvPr id="341" name="Picture 340">
              <a:extLst>
                <a:ext uri="{FF2B5EF4-FFF2-40B4-BE49-F238E27FC236}">
                  <a16:creationId xmlns:a16="http://schemas.microsoft.com/office/drawing/2014/main" id="{83D9B4D8-3E41-7E40-85B7-F44AB3ACA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895690" y="4090414"/>
              <a:ext cx="2019809" cy="2023110"/>
            </a:xfrm>
            <a:prstGeom prst="rect">
              <a:avLst/>
            </a:prstGeom>
          </p:spPr>
        </p:pic>
        <p:pic>
          <p:nvPicPr>
            <p:cNvPr id="342" name="Picture 341">
              <a:extLst>
                <a:ext uri="{FF2B5EF4-FFF2-40B4-BE49-F238E27FC236}">
                  <a16:creationId xmlns:a16="http://schemas.microsoft.com/office/drawing/2014/main" id="{BC854993-2700-C44B-8049-7B410BAAE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41016" y="4327359"/>
              <a:ext cx="2019809" cy="2023110"/>
            </a:xfrm>
            <a:prstGeom prst="rect">
              <a:avLst/>
            </a:prstGeom>
          </p:spPr>
        </p:pic>
        <p:pic>
          <p:nvPicPr>
            <p:cNvPr id="343" name="Picture 342">
              <a:extLst>
                <a:ext uri="{FF2B5EF4-FFF2-40B4-BE49-F238E27FC236}">
                  <a16:creationId xmlns:a16="http://schemas.microsoft.com/office/drawing/2014/main" id="{4B84D97A-A7E9-7247-8AA0-E4A72D697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951533" y="4354508"/>
              <a:ext cx="2019809" cy="2023110"/>
            </a:xfrm>
            <a:prstGeom prst="rect">
              <a:avLst/>
            </a:prstGeom>
          </p:spPr>
        </p:pic>
        <p:pic>
          <p:nvPicPr>
            <p:cNvPr id="344" name="Picture 343">
              <a:extLst>
                <a:ext uri="{FF2B5EF4-FFF2-40B4-BE49-F238E27FC236}">
                  <a16:creationId xmlns:a16="http://schemas.microsoft.com/office/drawing/2014/main" id="{70A2B9E9-6553-5048-9E34-4313974F0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09472" y="4693825"/>
              <a:ext cx="2019809" cy="2023110"/>
            </a:xfrm>
            <a:prstGeom prst="rect">
              <a:avLst/>
            </a:prstGeom>
          </p:spPr>
        </p:pic>
        <p:pic>
          <p:nvPicPr>
            <p:cNvPr id="345" name="Picture 344">
              <a:extLst>
                <a:ext uri="{FF2B5EF4-FFF2-40B4-BE49-F238E27FC236}">
                  <a16:creationId xmlns:a16="http://schemas.microsoft.com/office/drawing/2014/main" id="{9C58DC55-87C6-7643-A78C-2A043B7E2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46577" y="4666676"/>
              <a:ext cx="2019809" cy="2023110"/>
            </a:xfrm>
            <a:prstGeom prst="rect">
              <a:avLst/>
            </a:prstGeom>
          </p:spPr>
        </p:pic>
        <p:pic>
          <p:nvPicPr>
            <p:cNvPr id="346" name="Picture 345">
              <a:extLst>
                <a:ext uri="{FF2B5EF4-FFF2-40B4-BE49-F238E27FC236}">
                  <a16:creationId xmlns:a16="http://schemas.microsoft.com/office/drawing/2014/main" id="{AE22A45C-4B67-844A-95BC-6C719DBF1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244614" y="4969922"/>
              <a:ext cx="2019809" cy="2023110"/>
            </a:xfrm>
            <a:prstGeom prst="rect">
              <a:avLst/>
            </a:prstGeom>
          </p:spPr>
        </p:pic>
        <p:pic>
          <p:nvPicPr>
            <p:cNvPr id="347" name="Picture 346">
              <a:extLst>
                <a:ext uri="{FF2B5EF4-FFF2-40B4-BE49-F238E27FC236}">
                  <a16:creationId xmlns:a16="http://schemas.microsoft.com/office/drawing/2014/main" id="{CBE0152C-E3C5-A44A-B7EA-41DF079CE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903701" y="5007534"/>
              <a:ext cx="2019809" cy="2023110"/>
            </a:xfrm>
            <a:prstGeom prst="rect">
              <a:avLst/>
            </a:prstGeom>
          </p:spPr>
        </p:pic>
      </p:grpSp>
      <p:pic>
        <p:nvPicPr>
          <p:cNvPr id="390" name="Picture 389">
            <a:extLst>
              <a:ext uri="{FF2B5EF4-FFF2-40B4-BE49-F238E27FC236}">
                <a16:creationId xmlns:a16="http://schemas.microsoft.com/office/drawing/2014/main" id="{0ADBD5AB-56B0-4742-A88C-EB525BE1CFD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521947" y="8787158"/>
            <a:ext cx="965939" cy="870251"/>
          </a:xfrm>
          <a:prstGeom prst="rect">
            <a:avLst/>
          </a:prstGeom>
        </p:spPr>
      </p:pic>
      <p:grpSp>
        <p:nvGrpSpPr>
          <p:cNvPr id="391" name="Group 390">
            <a:extLst>
              <a:ext uri="{FF2B5EF4-FFF2-40B4-BE49-F238E27FC236}">
                <a16:creationId xmlns:a16="http://schemas.microsoft.com/office/drawing/2014/main" id="{18A363C3-8D15-324B-876D-B2C585F96D3F}"/>
              </a:ext>
            </a:extLst>
          </p:cNvPr>
          <p:cNvGrpSpPr/>
          <p:nvPr/>
        </p:nvGrpSpPr>
        <p:grpSpPr>
          <a:xfrm>
            <a:off x="12998259" y="8506842"/>
            <a:ext cx="2277359" cy="1369660"/>
            <a:chOff x="224528" y="3682270"/>
            <a:chExt cx="4690971" cy="3348374"/>
          </a:xfrm>
        </p:grpSpPr>
        <p:pic>
          <p:nvPicPr>
            <p:cNvPr id="392" name="Picture 391">
              <a:extLst>
                <a:ext uri="{FF2B5EF4-FFF2-40B4-BE49-F238E27FC236}">
                  <a16:creationId xmlns:a16="http://schemas.microsoft.com/office/drawing/2014/main" id="{5FF857BF-B754-2D4A-8E5B-518D7D6C1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92983" y="3682270"/>
              <a:ext cx="2019809" cy="2023110"/>
            </a:xfrm>
            <a:prstGeom prst="rect">
              <a:avLst/>
            </a:prstGeom>
          </p:spPr>
        </p:pic>
        <p:pic>
          <p:nvPicPr>
            <p:cNvPr id="393" name="Picture 392">
              <a:extLst>
                <a:ext uri="{FF2B5EF4-FFF2-40B4-BE49-F238E27FC236}">
                  <a16:creationId xmlns:a16="http://schemas.microsoft.com/office/drawing/2014/main" id="{8D84DAF7-B0DA-9B42-BABF-38DDA4FDC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244337" y="3826320"/>
              <a:ext cx="2019809" cy="2023110"/>
            </a:xfrm>
            <a:prstGeom prst="rect">
              <a:avLst/>
            </a:prstGeom>
          </p:spPr>
        </p:pic>
        <p:pic>
          <p:nvPicPr>
            <p:cNvPr id="394" name="Picture 393">
              <a:extLst>
                <a:ext uri="{FF2B5EF4-FFF2-40B4-BE49-F238E27FC236}">
                  <a16:creationId xmlns:a16="http://schemas.microsoft.com/office/drawing/2014/main" id="{41C530EF-0035-F24B-9BC1-0388AAE94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</a:blip>
            <a:stretch>
              <a:fillRect/>
            </a:stretch>
          </p:blipFill>
          <p:spPr>
            <a:xfrm>
              <a:off x="875881" y="3826320"/>
              <a:ext cx="2019809" cy="2023110"/>
            </a:xfrm>
            <a:prstGeom prst="rect">
              <a:avLst/>
            </a:prstGeom>
          </p:spPr>
        </p:pic>
        <p:pic>
          <p:nvPicPr>
            <p:cNvPr id="395" name="Picture 394">
              <a:extLst>
                <a:ext uri="{FF2B5EF4-FFF2-40B4-BE49-F238E27FC236}">
                  <a16:creationId xmlns:a16="http://schemas.microsoft.com/office/drawing/2014/main" id="{83779E55-019C-5A4A-A0D0-291F8B57A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24528" y="4090414"/>
              <a:ext cx="2019809" cy="2023110"/>
            </a:xfrm>
            <a:prstGeom prst="rect">
              <a:avLst/>
            </a:prstGeom>
          </p:spPr>
        </p:pic>
        <p:pic>
          <p:nvPicPr>
            <p:cNvPr id="396" name="Picture 395">
              <a:extLst>
                <a:ext uri="{FF2B5EF4-FFF2-40B4-BE49-F238E27FC236}">
                  <a16:creationId xmlns:a16="http://schemas.microsoft.com/office/drawing/2014/main" id="{2987C144-B960-6D48-8758-3DCBC52AF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895690" y="4090414"/>
              <a:ext cx="2019809" cy="2023110"/>
            </a:xfrm>
            <a:prstGeom prst="rect">
              <a:avLst/>
            </a:prstGeom>
          </p:spPr>
        </p:pic>
        <p:pic>
          <p:nvPicPr>
            <p:cNvPr id="397" name="Picture 396">
              <a:extLst>
                <a:ext uri="{FF2B5EF4-FFF2-40B4-BE49-F238E27FC236}">
                  <a16:creationId xmlns:a16="http://schemas.microsoft.com/office/drawing/2014/main" id="{D522DDA6-7C93-B34E-83B2-9DFF74747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41016" y="4327359"/>
              <a:ext cx="2019809" cy="2023110"/>
            </a:xfrm>
            <a:prstGeom prst="rect">
              <a:avLst/>
            </a:prstGeom>
          </p:spPr>
        </p:pic>
        <p:pic>
          <p:nvPicPr>
            <p:cNvPr id="398" name="Picture 397">
              <a:extLst>
                <a:ext uri="{FF2B5EF4-FFF2-40B4-BE49-F238E27FC236}">
                  <a16:creationId xmlns:a16="http://schemas.microsoft.com/office/drawing/2014/main" id="{8D370B13-C062-FD49-85A9-0EF9B3026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</a:blip>
            <a:stretch>
              <a:fillRect/>
            </a:stretch>
          </p:blipFill>
          <p:spPr>
            <a:xfrm>
              <a:off x="1951533" y="4354508"/>
              <a:ext cx="2019809" cy="2023110"/>
            </a:xfrm>
            <a:prstGeom prst="rect">
              <a:avLst/>
            </a:prstGeom>
          </p:spPr>
        </p:pic>
        <p:pic>
          <p:nvPicPr>
            <p:cNvPr id="399" name="Picture 398">
              <a:extLst>
                <a:ext uri="{FF2B5EF4-FFF2-40B4-BE49-F238E27FC236}">
                  <a16:creationId xmlns:a16="http://schemas.microsoft.com/office/drawing/2014/main" id="{79112E84-2947-6249-AF50-B92910250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09472" y="4693825"/>
              <a:ext cx="2019809" cy="2023110"/>
            </a:xfrm>
            <a:prstGeom prst="rect">
              <a:avLst/>
            </a:prstGeom>
          </p:spPr>
        </p:pic>
        <p:pic>
          <p:nvPicPr>
            <p:cNvPr id="400" name="Picture 399">
              <a:extLst>
                <a:ext uri="{FF2B5EF4-FFF2-40B4-BE49-F238E27FC236}">
                  <a16:creationId xmlns:a16="http://schemas.microsoft.com/office/drawing/2014/main" id="{34A3B27E-335D-9B48-8BA5-CCF2D72F5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6577" y="4666676"/>
              <a:ext cx="2019809" cy="2023110"/>
            </a:xfrm>
            <a:prstGeom prst="rect">
              <a:avLst/>
            </a:prstGeom>
          </p:spPr>
        </p:pic>
        <p:pic>
          <p:nvPicPr>
            <p:cNvPr id="401" name="Picture 400">
              <a:extLst>
                <a:ext uri="{FF2B5EF4-FFF2-40B4-BE49-F238E27FC236}">
                  <a16:creationId xmlns:a16="http://schemas.microsoft.com/office/drawing/2014/main" id="{C7549202-EAFB-A54B-B5E2-4371FDA51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</a:blip>
            <a:stretch>
              <a:fillRect/>
            </a:stretch>
          </p:blipFill>
          <p:spPr>
            <a:xfrm>
              <a:off x="1244614" y="4969922"/>
              <a:ext cx="2019809" cy="2023110"/>
            </a:xfrm>
            <a:prstGeom prst="rect">
              <a:avLst/>
            </a:prstGeom>
          </p:spPr>
        </p:pic>
        <p:pic>
          <p:nvPicPr>
            <p:cNvPr id="402" name="Picture 401">
              <a:extLst>
                <a:ext uri="{FF2B5EF4-FFF2-40B4-BE49-F238E27FC236}">
                  <a16:creationId xmlns:a16="http://schemas.microsoft.com/office/drawing/2014/main" id="{6BC98AF2-5E4A-DE41-BD1B-F1148A63F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903701" y="5007534"/>
              <a:ext cx="2019809" cy="2023110"/>
            </a:xfrm>
            <a:prstGeom prst="rect">
              <a:avLst/>
            </a:prstGeom>
          </p:spPr>
        </p:pic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D9C474D1-42AA-E44D-9E89-782C974B91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24267" y="6480160"/>
            <a:ext cx="1339785" cy="325727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E86D05F-75F8-2F4B-9941-5A3784E635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49704" y="23161482"/>
            <a:ext cx="4654401" cy="2667228"/>
          </a:xfrm>
          <a:prstGeom prst="rect">
            <a:avLst/>
          </a:prstGeom>
        </p:spPr>
      </p:pic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CB112B0A-91F6-6E48-A044-F94F321EE8DE}"/>
              </a:ext>
            </a:extLst>
          </p:cNvPr>
          <p:cNvCxnSpPr>
            <a:cxnSpLocks/>
          </p:cNvCxnSpPr>
          <p:nvPr/>
        </p:nvCxnSpPr>
        <p:spPr>
          <a:xfrm>
            <a:off x="1704061" y="21237228"/>
            <a:ext cx="214696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50379080-78E8-BA4A-8E82-B7D41AB08463}"/>
              </a:ext>
            </a:extLst>
          </p:cNvPr>
          <p:cNvCxnSpPr>
            <a:cxnSpLocks/>
          </p:cNvCxnSpPr>
          <p:nvPr/>
        </p:nvCxnSpPr>
        <p:spPr>
          <a:xfrm>
            <a:off x="4704699" y="21237230"/>
            <a:ext cx="788272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>
            <a:extLst>
              <a:ext uri="{FF2B5EF4-FFF2-40B4-BE49-F238E27FC236}">
                <a16:creationId xmlns:a16="http://schemas.microsoft.com/office/drawing/2014/main" id="{AEA9FC45-60AB-E348-9723-85FF9A8DC59D}"/>
              </a:ext>
            </a:extLst>
          </p:cNvPr>
          <p:cNvSpPr/>
          <p:nvPr/>
        </p:nvSpPr>
        <p:spPr>
          <a:xfrm>
            <a:off x="4813537" y="20986709"/>
            <a:ext cx="1394665" cy="58323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2005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E989C0FB-2956-0542-89F0-0759EC6A3F46}"/>
              </a:ext>
            </a:extLst>
          </p:cNvPr>
          <p:cNvSpPr/>
          <p:nvPr/>
        </p:nvSpPr>
        <p:spPr>
          <a:xfrm>
            <a:off x="8046960" y="20949475"/>
            <a:ext cx="1394665" cy="58323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2009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9DE4DCF8-9AAB-DC4A-813A-9E41C345DD99}"/>
              </a:ext>
            </a:extLst>
          </p:cNvPr>
          <p:cNvSpPr/>
          <p:nvPr/>
        </p:nvSpPr>
        <p:spPr>
          <a:xfrm>
            <a:off x="11280384" y="21016914"/>
            <a:ext cx="1394665" cy="58323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2013</a:t>
            </a:r>
          </a:p>
        </p:txBody>
      </p:sp>
      <p:pic>
        <p:nvPicPr>
          <p:cNvPr id="226" name="Picture 225">
            <a:extLst>
              <a:ext uri="{FF2B5EF4-FFF2-40B4-BE49-F238E27FC236}">
                <a16:creationId xmlns:a16="http://schemas.microsoft.com/office/drawing/2014/main" id="{7B9563E5-43E4-DC4A-9F00-A02023016C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20032" y="21636546"/>
            <a:ext cx="599011" cy="682668"/>
          </a:xfrm>
          <a:prstGeom prst="rect">
            <a:avLst/>
          </a:prstGeom>
        </p:spPr>
      </p:pic>
      <p:pic>
        <p:nvPicPr>
          <p:cNvPr id="228" name="Picture 227">
            <a:extLst>
              <a:ext uri="{FF2B5EF4-FFF2-40B4-BE49-F238E27FC236}">
                <a16:creationId xmlns:a16="http://schemas.microsoft.com/office/drawing/2014/main" id="{EF73C429-6D55-DA4B-A7D3-1B0F2B41BC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39654" y="21690930"/>
            <a:ext cx="599011" cy="682668"/>
          </a:xfrm>
          <a:prstGeom prst="rect">
            <a:avLst/>
          </a:prstGeom>
        </p:spPr>
      </p:pic>
      <p:pic>
        <p:nvPicPr>
          <p:cNvPr id="230" name="Picture 229">
            <a:extLst>
              <a:ext uri="{FF2B5EF4-FFF2-40B4-BE49-F238E27FC236}">
                <a16:creationId xmlns:a16="http://schemas.microsoft.com/office/drawing/2014/main" id="{3BC30A09-E9AA-1C48-8378-F0197B5619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816640" y="21690930"/>
            <a:ext cx="599011" cy="682668"/>
          </a:xfrm>
          <a:prstGeom prst="rect">
            <a:avLst/>
          </a:prstGeom>
        </p:spPr>
      </p:pic>
      <p:sp>
        <p:nvSpPr>
          <p:cNvPr id="232" name="Rectangle 231">
            <a:extLst>
              <a:ext uri="{FF2B5EF4-FFF2-40B4-BE49-F238E27FC236}">
                <a16:creationId xmlns:a16="http://schemas.microsoft.com/office/drawing/2014/main" id="{6B7846D0-CEB6-424F-9A59-F7E7050C96AA}"/>
              </a:ext>
            </a:extLst>
          </p:cNvPr>
          <p:cNvSpPr/>
          <p:nvPr/>
        </p:nvSpPr>
        <p:spPr>
          <a:xfrm>
            <a:off x="1554116" y="20988480"/>
            <a:ext cx="1420663" cy="58323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1984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28321BE-7CC3-1548-AD73-7ED5F802FCE1}"/>
              </a:ext>
            </a:extLst>
          </p:cNvPr>
          <p:cNvGrpSpPr/>
          <p:nvPr/>
        </p:nvGrpSpPr>
        <p:grpSpPr>
          <a:xfrm>
            <a:off x="5935479" y="20132941"/>
            <a:ext cx="6537599" cy="675904"/>
            <a:chOff x="6049515" y="21670065"/>
            <a:chExt cx="6537599" cy="675904"/>
          </a:xfrm>
        </p:grpSpPr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0A40ADAF-E74D-724F-8B2B-2832A0184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469567" y="21683620"/>
              <a:ext cx="552508" cy="600553"/>
            </a:xfrm>
            <a:prstGeom prst="rect">
              <a:avLst/>
            </a:prstGeom>
          </p:spPr>
        </p:pic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id="{FB799C66-3D7E-ED4E-BB84-F5B46C09B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2034606" y="21670065"/>
              <a:ext cx="552508" cy="600553"/>
            </a:xfrm>
            <a:prstGeom prst="rect">
              <a:avLst/>
            </a:prstGeom>
          </p:spPr>
        </p:pic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E5EC0087-4795-2646-AA14-C246D447B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324580" y="21683619"/>
              <a:ext cx="552508" cy="600553"/>
            </a:xfrm>
            <a:prstGeom prst="rect">
              <a:avLst/>
            </a:prstGeom>
          </p:spPr>
        </p:pic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800A8458-BEAA-464B-92A7-D2FA89A9A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179593" y="21670065"/>
              <a:ext cx="552508" cy="600553"/>
            </a:xfrm>
            <a:prstGeom prst="rect">
              <a:avLst/>
            </a:prstGeom>
          </p:spPr>
        </p:pic>
        <p:pic>
          <p:nvPicPr>
            <p:cNvPr id="233" name="Picture 232">
              <a:extLst>
                <a:ext uri="{FF2B5EF4-FFF2-40B4-BE49-F238E27FC236}">
                  <a16:creationId xmlns:a16="http://schemas.microsoft.com/office/drawing/2014/main" id="{1A1552B4-C452-E645-90A2-A46C28148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49515" y="21745416"/>
              <a:ext cx="552508" cy="600553"/>
            </a:xfrm>
            <a:prstGeom prst="rect">
              <a:avLst/>
            </a:prstGeom>
          </p:spPr>
        </p:pic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id="{0052E4F4-2187-354E-9047-FEE3E1D93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614554" y="21701945"/>
              <a:ext cx="552508" cy="600553"/>
            </a:xfrm>
            <a:prstGeom prst="rect">
              <a:avLst/>
            </a:prstGeom>
          </p:spPr>
        </p:pic>
        <p:pic>
          <p:nvPicPr>
            <p:cNvPr id="235" name="Picture 234">
              <a:extLst>
                <a:ext uri="{FF2B5EF4-FFF2-40B4-BE49-F238E27FC236}">
                  <a16:creationId xmlns:a16="http://schemas.microsoft.com/office/drawing/2014/main" id="{63B990B6-E9DB-AF4A-AA73-C1F42C015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04528" y="21715498"/>
              <a:ext cx="552508" cy="600553"/>
            </a:xfrm>
            <a:prstGeom prst="rect">
              <a:avLst/>
            </a:prstGeom>
          </p:spPr>
        </p:pic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0ECBCDB4-977F-8943-94B1-7770D3E71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759541" y="21701944"/>
              <a:ext cx="552508" cy="600553"/>
            </a:xfrm>
            <a:prstGeom prst="rect">
              <a:avLst/>
            </a:prstGeom>
          </p:spPr>
        </p:pic>
      </p:grpSp>
      <p:sp>
        <p:nvSpPr>
          <p:cNvPr id="237" name="Freeform 236">
            <a:extLst>
              <a:ext uri="{FF2B5EF4-FFF2-40B4-BE49-F238E27FC236}">
                <a16:creationId xmlns:a16="http://schemas.microsoft.com/office/drawing/2014/main" id="{3C611777-F5F9-9C4B-84F8-7655CC3893BC}"/>
              </a:ext>
            </a:extLst>
          </p:cNvPr>
          <p:cNvSpPr/>
          <p:nvPr/>
        </p:nvSpPr>
        <p:spPr>
          <a:xfrm>
            <a:off x="4137645" y="21151167"/>
            <a:ext cx="429200" cy="200357"/>
          </a:xfrm>
          <a:custGeom>
            <a:avLst/>
            <a:gdLst>
              <a:gd name="connsiteX0" fmla="*/ 0 w 462578"/>
              <a:gd name="connsiteY0" fmla="*/ 172123 h 172123"/>
              <a:gd name="connsiteX1" fmla="*/ 96818 w 462578"/>
              <a:gd name="connsiteY1" fmla="*/ 0 h 172123"/>
              <a:gd name="connsiteX2" fmla="*/ 204395 w 462578"/>
              <a:gd name="connsiteY2" fmla="*/ 150607 h 172123"/>
              <a:gd name="connsiteX3" fmla="*/ 311971 w 462578"/>
              <a:gd name="connsiteY3" fmla="*/ 32273 h 172123"/>
              <a:gd name="connsiteX4" fmla="*/ 376517 w 462578"/>
              <a:gd name="connsiteY4" fmla="*/ 161365 h 172123"/>
              <a:gd name="connsiteX5" fmla="*/ 462578 w 462578"/>
              <a:gd name="connsiteY5" fmla="*/ 10758 h 172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578" h="172123">
                <a:moveTo>
                  <a:pt x="0" y="172123"/>
                </a:moveTo>
                <a:lnTo>
                  <a:pt x="96818" y="0"/>
                </a:lnTo>
                <a:lnTo>
                  <a:pt x="204395" y="150607"/>
                </a:lnTo>
                <a:lnTo>
                  <a:pt x="311971" y="32273"/>
                </a:lnTo>
                <a:lnTo>
                  <a:pt x="376517" y="161365"/>
                </a:lnTo>
                <a:lnTo>
                  <a:pt x="462578" y="10758"/>
                </a:ln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E09349E7-0946-D047-BE1C-F1AFC4460267}"/>
              </a:ext>
            </a:extLst>
          </p:cNvPr>
          <p:cNvSpPr/>
          <p:nvPr/>
        </p:nvSpPr>
        <p:spPr>
          <a:xfrm>
            <a:off x="7616471" y="22271349"/>
            <a:ext cx="2445376" cy="599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302EF8"/>
                </a:solidFill>
              </a:rPr>
              <a:t>Personality</a:t>
            </a: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9C4DA16B-A0AF-8A4C-B46F-A820B2319BF7}"/>
              </a:ext>
            </a:extLst>
          </p:cNvPr>
          <p:cNvSpPr/>
          <p:nvPr/>
        </p:nvSpPr>
        <p:spPr>
          <a:xfrm>
            <a:off x="7497575" y="19496547"/>
            <a:ext cx="2493434" cy="599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302EF8"/>
                </a:solidFill>
              </a:rPr>
              <a:t>Life Events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805ECECD-CF39-7749-A095-4FE586BD308A}"/>
              </a:ext>
            </a:extLst>
          </p:cNvPr>
          <p:cNvSpPr/>
          <p:nvPr/>
        </p:nvSpPr>
        <p:spPr>
          <a:xfrm>
            <a:off x="1498920" y="18853669"/>
            <a:ext cx="11216629" cy="66697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German Socioeconomic Panel Study (GSOEP)</a:t>
            </a: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9A371F03-3622-5A40-8025-089AC1FEE529}"/>
              </a:ext>
            </a:extLst>
          </p:cNvPr>
          <p:cNvSpPr/>
          <p:nvPr/>
        </p:nvSpPr>
        <p:spPr>
          <a:xfrm>
            <a:off x="1474097" y="26220266"/>
            <a:ext cx="11263572" cy="661986"/>
          </a:xfrm>
          <a:prstGeom prst="rect">
            <a:avLst/>
          </a:prstGeom>
          <a:solidFill>
            <a:srgbClr val="012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Preregistration: https://</a:t>
            </a:r>
            <a:r>
              <a:rPr lang="en-US" sz="4000" b="1" dirty="0" err="1"/>
              <a:t>osf.io</a:t>
            </a:r>
            <a:r>
              <a:rPr lang="en-US" sz="4000" b="1" dirty="0"/>
              <a:t>/</a:t>
            </a:r>
            <a:r>
              <a:rPr lang="en-US" sz="4000" b="1" dirty="0" err="1"/>
              <a:t>vdazq</a:t>
            </a:r>
            <a:r>
              <a:rPr lang="en-US" sz="4000" b="1" dirty="0"/>
              <a:t>/</a:t>
            </a:r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E204E48E-AB43-1645-B21E-04FB735972A3}"/>
              </a:ext>
            </a:extLst>
          </p:cNvPr>
          <p:cNvGrpSpPr/>
          <p:nvPr/>
        </p:nvGrpSpPr>
        <p:grpSpPr>
          <a:xfrm>
            <a:off x="24723645" y="10767422"/>
            <a:ext cx="10513718" cy="16119845"/>
            <a:chOff x="10124295" y="15946251"/>
            <a:chExt cx="8025102" cy="16119845"/>
          </a:xfrm>
        </p:grpSpPr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0206DF10-73C3-4942-BD1D-29EA07C4781F}"/>
                </a:ext>
              </a:extLst>
            </p:cNvPr>
            <p:cNvSpPr txBox="1"/>
            <p:nvPr/>
          </p:nvSpPr>
          <p:spPr>
            <a:xfrm>
              <a:off x="10131835" y="16761906"/>
              <a:ext cx="8017562" cy="15304190"/>
            </a:xfrm>
            <a:prstGeom prst="rect">
              <a:avLst/>
            </a:prstGeom>
            <a:noFill/>
            <a:ln cap="sq">
              <a:solidFill>
                <a:srgbClr val="000000"/>
              </a:solidFill>
              <a:bevel/>
            </a:ln>
            <a:effectLst>
              <a:outerShdw blurRad="288925" dist="63500" dir="2700000" sx="102000" sy="102000" algn="tl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txBody>
            <a:bodyPr wrap="square" lIns="68580" tIns="34290" rIns="68580" bIns="34290" rtlCol="0">
              <a:spAutoFit/>
            </a:bodyPr>
            <a:lstStyle>
              <a:defPPr>
                <a:defRPr lang="en-US"/>
              </a:defPPr>
              <a:lvl1pPr>
                <a:defRPr sz="4800"/>
              </a:lvl1pPr>
            </a:lstStyle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pPr algn="ctr"/>
              <a:endParaRPr lang="en-US" sz="2800" b="1" dirty="0">
                <a:latin typeface="Helvetica" charset="0"/>
                <a:ea typeface="Helvetica" charset="0"/>
                <a:cs typeface="Helvetica" charset="0"/>
              </a:endParaRPr>
            </a:p>
            <a:p>
              <a:pPr algn="ctr"/>
              <a:endParaRPr lang="en-US" sz="2800" b="1" dirty="0">
                <a:latin typeface="Helvetica" charset="0"/>
                <a:ea typeface="Helvetica" charset="0"/>
                <a:cs typeface="Helvetica" charset="0"/>
              </a:endParaRPr>
            </a:p>
            <a:p>
              <a:pPr algn="ctr"/>
              <a:endParaRPr lang="en-US" sz="2800" b="1" dirty="0">
                <a:latin typeface="Helvetica" charset="0"/>
                <a:ea typeface="Helvetica" charset="0"/>
                <a:cs typeface="Helvetica" charset="0"/>
              </a:endParaRPr>
            </a:p>
            <a:p>
              <a:pPr algn="ctr"/>
              <a:endParaRPr lang="en-US" sz="2800" b="1" dirty="0">
                <a:latin typeface="Helvetica" charset="0"/>
                <a:ea typeface="Helvetica" charset="0"/>
                <a:cs typeface="Helvetica" charset="0"/>
              </a:endParaRPr>
            </a:p>
            <a:p>
              <a:pPr algn="ctr"/>
              <a:endParaRPr lang="en-US" sz="2800" b="1" dirty="0">
                <a:latin typeface="Helvetica" charset="0"/>
                <a:ea typeface="Helvetica" charset="0"/>
                <a:cs typeface="Helvetica" charset="0"/>
              </a:endParaRPr>
            </a:p>
            <a:p>
              <a:pPr algn="ctr"/>
              <a:endParaRPr lang="en-US" sz="2800" b="1" dirty="0">
                <a:latin typeface="Helvetica" charset="0"/>
                <a:ea typeface="Helvetica" charset="0"/>
                <a:cs typeface="Helvetica" charset="0"/>
              </a:endParaRPr>
            </a:p>
            <a:p>
              <a:pPr algn="ctr"/>
              <a:endParaRPr lang="en-US" sz="2800" b="1" dirty="0">
                <a:latin typeface="Helvetica" charset="0"/>
                <a:ea typeface="Helvetica" charset="0"/>
                <a:cs typeface="Helvetica" charset="0"/>
              </a:endParaRPr>
            </a:p>
            <a:p>
              <a:pPr algn="ctr"/>
              <a:endParaRPr lang="en-US" sz="2800" b="1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40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18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18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18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66201DD0-6A0E-EC4E-8B3C-D43462E0169D}"/>
                </a:ext>
              </a:extLst>
            </p:cNvPr>
            <p:cNvSpPr txBox="1"/>
            <p:nvPr/>
          </p:nvSpPr>
          <p:spPr>
            <a:xfrm>
              <a:off x="10124295" y="15946251"/>
              <a:ext cx="8017562" cy="992579"/>
            </a:xfrm>
            <a:prstGeom prst="rect">
              <a:avLst/>
            </a:prstGeom>
            <a:solidFill>
              <a:srgbClr val="0123B8"/>
            </a:solidFill>
            <a:ln cap="sq">
              <a:solidFill>
                <a:srgbClr val="0123B8"/>
              </a:solidFill>
              <a:bevel/>
            </a:ln>
            <a:effectLst>
              <a:outerShdw blurRad="288925" dist="63500" dir="2700000" sx="102000" sy="102000" algn="tl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txBody>
            <a:bodyPr wrap="square" lIns="68580" tIns="34290" rIns="68580" bIns="34290" rtlCol="0">
              <a:spAutoFit/>
            </a:bodyPr>
            <a:lstStyle>
              <a:defPPr>
                <a:defRPr lang="en-US"/>
              </a:defPPr>
              <a:lvl1pPr algn="ctr">
                <a:defRPr sz="7200" b="1">
                  <a:solidFill>
                    <a:schemeClr val="bg1"/>
                  </a:solidFill>
                </a:defRPr>
              </a:lvl1pPr>
            </a:lstStyle>
            <a:p>
              <a:r>
                <a:rPr lang="en-US" sz="6000" dirty="0">
                  <a:latin typeface="Helvetica" charset="0"/>
                  <a:ea typeface="Helvetica" charset="0"/>
                  <a:cs typeface="Helvetica" charset="0"/>
                </a:rPr>
                <a:t>Future Directions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412792B-EB4B-174E-ABAA-D23C366AE901}"/>
              </a:ext>
            </a:extLst>
          </p:cNvPr>
          <p:cNvGrpSpPr/>
          <p:nvPr/>
        </p:nvGrpSpPr>
        <p:grpSpPr>
          <a:xfrm>
            <a:off x="25032729" y="13582776"/>
            <a:ext cx="9867174" cy="3660920"/>
            <a:chOff x="25209906" y="17237590"/>
            <a:chExt cx="11421400" cy="5152570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BA4D2D95-B9D4-BD4E-B5B9-34E726946CC7}"/>
                </a:ext>
              </a:extLst>
            </p:cNvPr>
            <p:cNvSpPr/>
            <p:nvPr/>
          </p:nvSpPr>
          <p:spPr>
            <a:xfrm>
              <a:off x="25209906" y="17237590"/>
              <a:ext cx="2859314" cy="5152570"/>
            </a:xfrm>
            <a:prstGeom prst="rect">
              <a:avLst/>
            </a:prstGeom>
            <a:solidFill>
              <a:srgbClr val="FFFD78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D0B1229A-6E2F-A94F-BEAA-2921D4600CF8}"/>
                </a:ext>
              </a:extLst>
            </p:cNvPr>
            <p:cNvSpPr/>
            <p:nvPr/>
          </p:nvSpPr>
          <p:spPr>
            <a:xfrm>
              <a:off x="25377116" y="17406663"/>
              <a:ext cx="2518348" cy="19202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F5801FEF-4735-F44C-8ADC-C99037BD00EA}"/>
                </a:ext>
              </a:extLst>
            </p:cNvPr>
            <p:cNvCxnSpPr>
              <a:cxnSpLocks/>
              <a:stCxn id="180" idx="0"/>
              <a:endCxn id="180" idx="2"/>
            </p:cNvCxnSpPr>
            <p:nvPr/>
          </p:nvCxnSpPr>
          <p:spPr>
            <a:xfrm>
              <a:off x="26636290" y="17406663"/>
              <a:ext cx="0" cy="1920240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2E5A93E1-1F50-474C-B004-EC620B27969F}"/>
                </a:ext>
              </a:extLst>
            </p:cNvPr>
            <p:cNvCxnSpPr>
              <a:cxnSpLocks/>
              <a:stCxn id="180" idx="1"/>
              <a:endCxn id="180" idx="3"/>
            </p:cNvCxnSpPr>
            <p:nvPr/>
          </p:nvCxnSpPr>
          <p:spPr>
            <a:xfrm>
              <a:off x="25377116" y="18366783"/>
              <a:ext cx="2518348" cy="0"/>
            </a:xfrm>
            <a:prstGeom prst="line">
              <a:avLst/>
            </a:prstGeom>
            <a:ln w="60325">
              <a:solidFill>
                <a:srgbClr val="302E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1E5B6FB6-ED3E-D54B-8090-EFD645BF21C2}"/>
                </a:ext>
              </a:extLst>
            </p:cNvPr>
            <p:cNvSpPr/>
            <p:nvPr/>
          </p:nvSpPr>
          <p:spPr>
            <a:xfrm>
              <a:off x="28283126" y="17409162"/>
              <a:ext cx="2518348" cy="19202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568D72D1-01CC-3041-800B-569390E2E6D1}"/>
                </a:ext>
              </a:extLst>
            </p:cNvPr>
            <p:cNvCxnSpPr>
              <a:cxnSpLocks/>
              <a:stCxn id="193" idx="0"/>
              <a:endCxn id="193" idx="2"/>
            </p:cNvCxnSpPr>
            <p:nvPr/>
          </p:nvCxnSpPr>
          <p:spPr>
            <a:xfrm>
              <a:off x="29542300" y="17409162"/>
              <a:ext cx="0" cy="1920240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7C58F81C-C888-E345-B822-6A4B40A992C9}"/>
                </a:ext>
              </a:extLst>
            </p:cNvPr>
            <p:cNvSpPr/>
            <p:nvPr/>
          </p:nvSpPr>
          <p:spPr>
            <a:xfrm>
              <a:off x="31189136" y="17396669"/>
              <a:ext cx="2518348" cy="19202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8829B039-72F9-8545-87CE-2D79E306863E}"/>
                </a:ext>
              </a:extLst>
            </p:cNvPr>
            <p:cNvCxnSpPr>
              <a:cxnSpLocks/>
              <a:stCxn id="195" idx="0"/>
              <a:endCxn id="195" idx="2"/>
            </p:cNvCxnSpPr>
            <p:nvPr/>
          </p:nvCxnSpPr>
          <p:spPr>
            <a:xfrm>
              <a:off x="32448310" y="17396669"/>
              <a:ext cx="0" cy="1920240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2AC51028-046C-E741-B303-42F5E6F199EF}"/>
                </a:ext>
              </a:extLst>
            </p:cNvPr>
            <p:cNvSpPr/>
            <p:nvPr/>
          </p:nvSpPr>
          <p:spPr>
            <a:xfrm>
              <a:off x="34095147" y="17406663"/>
              <a:ext cx="2518348" cy="19202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8FEA7A4D-6C43-D040-A461-BDEF17A781FF}"/>
                </a:ext>
              </a:extLst>
            </p:cNvPr>
            <p:cNvCxnSpPr>
              <a:cxnSpLocks/>
              <a:stCxn id="197" idx="0"/>
              <a:endCxn id="197" idx="2"/>
            </p:cNvCxnSpPr>
            <p:nvPr/>
          </p:nvCxnSpPr>
          <p:spPr>
            <a:xfrm>
              <a:off x="35354321" y="17406663"/>
              <a:ext cx="0" cy="1920240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22B8A145-1C80-6141-919F-2FEAD2AC4D6F}"/>
                </a:ext>
              </a:extLst>
            </p:cNvPr>
            <p:cNvSpPr/>
            <p:nvPr/>
          </p:nvSpPr>
          <p:spPr>
            <a:xfrm>
              <a:off x="25377116" y="20239818"/>
              <a:ext cx="2518348" cy="19202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80C887B6-BD34-7B4C-A19E-77C5921E4E39}"/>
                </a:ext>
              </a:extLst>
            </p:cNvPr>
            <p:cNvCxnSpPr>
              <a:cxnSpLocks/>
              <a:stCxn id="224" idx="0"/>
              <a:endCxn id="224" idx="2"/>
            </p:cNvCxnSpPr>
            <p:nvPr/>
          </p:nvCxnSpPr>
          <p:spPr>
            <a:xfrm>
              <a:off x="26636290" y="20239818"/>
              <a:ext cx="0" cy="1920240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646BC828-99F4-F649-9F8A-3B74768D7088}"/>
                </a:ext>
              </a:extLst>
            </p:cNvPr>
            <p:cNvSpPr/>
            <p:nvPr/>
          </p:nvSpPr>
          <p:spPr>
            <a:xfrm>
              <a:off x="28280735" y="20242317"/>
              <a:ext cx="2518348" cy="19202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2ED4A41E-2E09-564B-A19D-0F715F593309}"/>
                </a:ext>
              </a:extLst>
            </p:cNvPr>
            <p:cNvCxnSpPr>
              <a:cxnSpLocks/>
              <a:stCxn id="227" idx="0"/>
              <a:endCxn id="227" idx="2"/>
            </p:cNvCxnSpPr>
            <p:nvPr/>
          </p:nvCxnSpPr>
          <p:spPr>
            <a:xfrm>
              <a:off x="29539909" y="20242317"/>
              <a:ext cx="0" cy="1920240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53AE6ABA-0547-6D4C-B4F6-904FF0D1BC6F}"/>
                </a:ext>
              </a:extLst>
            </p:cNvPr>
            <p:cNvSpPr/>
            <p:nvPr/>
          </p:nvSpPr>
          <p:spPr>
            <a:xfrm>
              <a:off x="31184354" y="20229824"/>
              <a:ext cx="2518348" cy="19202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97A093CA-886C-B647-95A9-09B0DABCA9DC}"/>
                </a:ext>
              </a:extLst>
            </p:cNvPr>
            <p:cNvCxnSpPr>
              <a:cxnSpLocks/>
              <a:stCxn id="231" idx="0"/>
              <a:endCxn id="231" idx="2"/>
            </p:cNvCxnSpPr>
            <p:nvPr/>
          </p:nvCxnSpPr>
          <p:spPr>
            <a:xfrm>
              <a:off x="32443528" y="20229824"/>
              <a:ext cx="0" cy="1920240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E68A42DF-8C0C-234C-9BA8-CB21A39100E8}"/>
                </a:ext>
              </a:extLst>
            </p:cNvPr>
            <p:cNvSpPr/>
            <p:nvPr/>
          </p:nvSpPr>
          <p:spPr>
            <a:xfrm>
              <a:off x="34087973" y="20229824"/>
              <a:ext cx="2518348" cy="192024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2040345F-B76C-6647-99C4-B6493214CFE7}"/>
                </a:ext>
              </a:extLst>
            </p:cNvPr>
            <p:cNvCxnSpPr>
              <a:cxnSpLocks/>
              <a:stCxn id="243" idx="0"/>
              <a:endCxn id="243" idx="2"/>
            </p:cNvCxnSpPr>
            <p:nvPr/>
          </p:nvCxnSpPr>
          <p:spPr>
            <a:xfrm>
              <a:off x="35347147" y="20229824"/>
              <a:ext cx="0" cy="1920240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ADAF4981-E96A-8C4A-B5C1-160DADCEE73F}"/>
                </a:ext>
              </a:extLst>
            </p:cNvPr>
            <p:cNvCxnSpPr>
              <a:cxnSpLocks/>
            </p:cNvCxnSpPr>
            <p:nvPr/>
          </p:nvCxnSpPr>
          <p:spPr>
            <a:xfrm>
              <a:off x="28280735" y="18601633"/>
              <a:ext cx="1284160" cy="0"/>
            </a:xfrm>
            <a:prstGeom prst="line">
              <a:avLst/>
            </a:prstGeom>
            <a:ln w="60325">
              <a:solidFill>
                <a:srgbClr val="302E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FA1481AD-3FD2-9245-B03A-268B0B32B3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46673" y="18161919"/>
              <a:ext cx="0" cy="457200"/>
            </a:xfrm>
            <a:prstGeom prst="line">
              <a:avLst/>
            </a:prstGeom>
            <a:ln w="60325">
              <a:solidFill>
                <a:srgbClr val="302E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29147D90-C4F9-BB49-B493-563A9E1C27C6}"/>
                </a:ext>
              </a:extLst>
            </p:cNvPr>
            <p:cNvCxnSpPr>
              <a:cxnSpLocks/>
            </p:cNvCxnSpPr>
            <p:nvPr/>
          </p:nvCxnSpPr>
          <p:spPr>
            <a:xfrm>
              <a:off x="29523121" y="18191899"/>
              <a:ext cx="1284160" cy="0"/>
            </a:xfrm>
            <a:prstGeom prst="line">
              <a:avLst/>
            </a:prstGeom>
            <a:ln w="60325">
              <a:solidFill>
                <a:srgbClr val="302E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CCACA8AF-130A-714E-8581-F604327A8166}"/>
                </a:ext>
              </a:extLst>
            </p:cNvPr>
            <p:cNvCxnSpPr>
              <a:cxnSpLocks/>
            </p:cNvCxnSpPr>
            <p:nvPr/>
          </p:nvCxnSpPr>
          <p:spPr>
            <a:xfrm>
              <a:off x="31157903" y="18161919"/>
              <a:ext cx="1284160" cy="0"/>
            </a:xfrm>
            <a:prstGeom prst="line">
              <a:avLst/>
            </a:prstGeom>
            <a:ln w="60325">
              <a:solidFill>
                <a:srgbClr val="302E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9BFA38BF-A03A-FC4A-AD8B-12AA98059AE9}"/>
                </a:ext>
              </a:extLst>
            </p:cNvPr>
            <p:cNvCxnSpPr>
              <a:cxnSpLocks/>
            </p:cNvCxnSpPr>
            <p:nvPr/>
          </p:nvCxnSpPr>
          <p:spPr>
            <a:xfrm>
              <a:off x="32423324" y="18147678"/>
              <a:ext cx="1284160" cy="453955"/>
            </a:xfrm>
            <a:prstGeom prst="line">
              <a:avLst/>
            </a:prstGeom>
            <a:ln w="60325">
              <a:solidFill>
                <a:srgbClr val="302E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573CA903-F8E4-8F48-9841-679C64BB432B}"/>
                </a:ext>
              </a:extLst>
            </p:cNvPr>
            <p:cNvCxnSpPr>
              <a:cxnSpLocks/>
            </p:cNvCxnSpPr>
            <p:nvPr/>
          </p:nvCxnSpPr>
          <p:spPr>
            <a:xfrm>
              <a:off x="34095147" y="18594485"/>
              <a:ext cx="1284160" cy="0"/>
            </a:xfrm>
            <a:prstGeom prst="line">
              <a:avLst/>
            </a:prstGeom>
            <a:ln w="60325">
              <a:solidFill>
                <a:srgbClr val="302E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C2E11526-B093-9849-A155-60558FEC14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58694" y="18161919"/>
              <a:ext cx="0" cy="457200"/>
            </a:xfrm>
            <a:prstGeom prst="line">
              <a:avLst/>
            </a:prstGeom>
            <a:ln w="60325">
              <a:solidFill>
                <a:srgbClr val="302E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CA5D853-E81F-EC44-8CC9-EFC7B0B166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47146" y="17626515"/>
              <a:ext cx="1284160" cy="565384"/>
            </a:xfrm>
            <a:prstGeom prst="line">
              <a:avLst/>
            </a:prstGeom>
            <a:ln w="60325">
              <a:solidFill>
                <a:srgbClr val="302E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BFE262C7-11FD-9748-A151-725B75C26B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377116" y="20643801"/>
              <a:ext cx="2518348" cy="1052560"/>
            </a:xfrm>
            <a:prstGeom prst="line">
              <a:avLst/>
            </a:prstGeom>
            <a:ln w="60325">
              <a:solidFill>
                <a:srgbClr val="302E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EBE029C3-F759-5549-995F-3D2240A106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23121" y="21051560"/>
              <a:ext cx="0" cy="457200"/>
            </a:xfrm>
            <a:prstGeom prst="line">
              <a:avLst/>
            </a:prstGeom>
            <a:ln w="60325">
              <a:solidFill>
                <a:srgbClr val="302E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CAFE5CBB-139A-F448-B4AA-822FE254D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14924" y="20901507"/>
              <a:ext cx="1284160" cy="565384"/>
            </a:xfrm>
            <a:prstGeom prst="line">
              <a:avLst/>
            </a:prstGeom>
            <a:ln w="60325">
              <a:solidFill>
                <a:srgbClr val="302E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559ED63-7359-EB42-BC3C-689FE55F85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73115" y="21084020"/>
              <a:ext cx="1222947" cy="548381"/>
            </a:xfrm>
            <a:prstGeom prst="line">
              <a:avLst/>
            </a:prstGeom>
            <a:ln w="60325">
              <a:solidFill>
                <a:srgbClr val="302E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75B0E290-2769-FB46-A260-5B97AA49D3DF}"/>
                </a:ext>
              </a:extLst>
            </p:cNvPr>
            <p:cNvCxnSpPr>
              <a:cxnSpLocks/>
            </p:cNvCxnSpPr>
            <p:nvPr/>
          </p:nvCxnSpPr>
          <p:spPr>
            <a:xfrm>
              <a:off x="32395681" y="21012936"/>
              <a:ext cx="1284160" cy="453955"/>
            </a:xfrm>
            <a:prstGeom prst="line">
              <a:avLst/>
            </a:prstGeom>
            <a:ln w="60325">
              <a:solidFill>
                <a:srgbClr val="302E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F3D6487E-3ABD-1640-B20F-212F2537FD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84353" y="21012936"/>
              <a:ext cx="1222947" cy="548381"/>
            </a:xfrm>
            <a:prstGeom prst="line">
              <a:avLst/>
            </a:prstGeom>
            <a:ln w="60325">
              <a:solidFill>
                <a:srgbClr val="302E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3BFF36D0-935F-6849-9E79-FA0DF0D591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49245" y="20907627"/>
              <a:ext cx="0" cy="457200"/>
            </a:xfrm>
            <a:prstGeom prst="line">
              <a:avLst/>
            </a:prstGeom>
            <a:ln w="60325">
              <a:solidFill>
                <a:srgbClr val="302E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DC311A0A-D1EF-1249-95A1-D77456D9C1A1}"/>
                </a:ext>
              </a:extLst>
            </p:cNvPr>
            <p:cNvCxnSpPr>
              <a:cxnSpLocks/>
            </p:cNvCxnSpPr>
            <p:nvPr/>
          </p:nvCxnSpPr>
          <p:spPr>
            <a:xfrm>
              <a:off x="35340359" y="20910872"/>
              <a:ext cx="1284160" cy="453955"/>
            </a:xfrm>
            <a:prstGeom prst="line">
              <a:avLst/>
            </a:prstGeom>
            <a:ln w="60325">
              <a:solidFill>
                <a:srgbClr val="302E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4DC6D3F8-5351-8F4B-A93C-BF9E8B30B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80353" y="21358211"/>
              <a:ext cx="1266793" cy="564112"/>
            </a:xfrm>
            <a:prstGeom prst="line">
              <a:avLst/>
            </a:prstGeom>
            <a:ln w="60325">
              <a:solidFill>
                <a:srgbClr val="302E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4" name="Picture 263">
            <a:extLst>
              <a:ext uri="{FF2B5EF4-FFF2-40B4-BE49-F238E27FC236}">
                <a16:creationId xmlns:a16="http://schemas.microsoft.com/office/drawing/2014/main" id="{17A81BB3-CD0C-8A44-B644-210229B59E47}"/>
              </a:ext>
            </a:extLst>
          </p:cNvPr>
          <p:cNvPicPr/>
          <p:nvPr/>
        </p:nvPicPr>
        <p:blipFill>
          <a:blip r:embed="rId14"/>
          <a:stretch>
            <a:fillRect/>
          </a:stretch>
        </p:blipFill>
        <p:spPr>
          <a:xfrm>
            <a:off x="25705661" y="18305651"/>
            <a:ext cx="8450766" cy="382829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CAAF35C-DECD-3D4E-BEF8-D593E644AF4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667003" y="16092535"/>
            <a:ext cx="10058400" cy="25146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252607F-37DA-C94F-892F-9A40FF6CF7C1}"/>
              </a:ext>
            </a:extLst>
          </p:cNvPr>
          <p:cNvSpPr/>
          <p:nvPr/>
        </p:nvSpPr>
        <p:spPr>
          <a:xfrm>
            <a:off x="24901844" y="11841316"/>
            <a:ext cx="10160143" cy="6798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Alternative Explanations of Change</a:t>
            </a: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C99830B2-9E63-6341-990E-202CEDAEDE41}"/>
              </a:ext>
            </a:extLst>
          </p:cNvPr>
          <p:cNvSpPr/>
          <p:nvPr/>
        </p:nvSpPr>
        <p:spPr>
          <a:xfrm>
            <a:off x="24901843" y="12499190"/>
            <a:ext cx="10200061" cy="10527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Nonlinear Change</a:t>
            </a:r>
          </a:p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(e.g. </a:t>
            </a:r>
            <a:r>
              <a:rPr lang="en-US" sz="20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Schwaba</a:t>
            </a:r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 &amp; </a:t>
            </a:r>
            <a:r>
              <a:rPr lang="en-US" sz="20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Bleidorn</a:t>
            </a:r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, 2018)</a:t>
            </a:r>
            <a:endParaRPr lang="en-US" sz="1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" pitchFamily="2" charset="0"/>
            </a:endParaRPr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14039923-EBC9-854B-917A-DB77842067E0}"/>
              </a:ext>
            </a:extLst>
          </p:cNvPr>
          <p:cNvSpPr/>
          <p:nvPr/>
        </p:nvSpPr>
        <p:spPr>
          <a:xfrm>
            <a:off x="24901843" y="17292074"/>
            <a:ext cx="10200061" cy="10527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Structural Change</a:t>
            </a:r>
          </a:p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(Beck, Condon, &amp; Jackson, 2019; Jackson &amp; Beck, 2019)</a:t>
            </a:r>
            <a:endParaRPr lang="en-US" sz="1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" pitchFamily="2" charset="0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D1B0C01F-0C31-7D47-B45F-8FFC5CEB649A}"/>
              </a:ext>
            </a:extLst>
          </p:cNvPr>
          <p:cNvSpPr/>
          <p:nvPr/>
        </p:nvSpPr>
        <p:spPr>
          <a:xfrm>
            <a:off x="24850972" y="22415448"/>
            <a:ext cx="10250932" cy="10527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Idiographic Change</a:t>
            </a:r>
          </a:p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(</a:t>
            </a:r>
            <a:r>
              <a:rPr lang="en-US" sz="2000" b="1" dirty="0">
                <a:latin typeface="Helvetica" pitchFamily="2" charset="0"/>
              </a:rPr>
              <a:t>van </a:t>
            </a:r>
            <a:r>
              <a:rPr lang="en-US" sz="2000" b="1" dirty="0" err="1">
                <a:latin typeface="Helvetica" pitchFamily="2" charset="0"/>
              </a:rPr>
              <a:t>Leemput</a:t>
            </a:r>
            <a:r>
              <a:rPr lang="en-US" sz="2000" b="1" dirty="0">
                <a:latin typeface="Helvetica" pitchFamily="2" charset="0"/>
              </a:rPr>
              <a:t> et al., 2014; Beck &amp; Jackson, 2019ab; Cramer et al., 2016</a:t>
            </a:r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</a:rPr>
              <a:t>)</a:t>
            </a:r>
            <a:endParaRPr lang="en-US" sz="1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D015906-FA66-7943-996C-E0188851022F}"/>
              </a:ext>
            </a:extLst>
          </p:cNvPr>
          <p:cNvSpPr/>
          <p:nvPr/>
        </p:nvSpPr>
        <p:spPr>
          <a:xfrm>
            <a:off x="24901843" y="6048379"/>
            <a:ext cx="10098318" cy="44499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0123B8"/>
                </a:solidFill>
                <a:latin typeface="Helvetica" pitchFamily="2" charset="0"/>
              </a:rPr>
              <a:t>Little evidence of socialization effects, when controlling for selection bias</a:t>
            </a:r>
          </a:p>
          <a:p>
            <a:pPr algn="ctr"/>
            <a:endParaRPr lang="en-US" sz="3600" b="1" dirty="0">
              <a:solidFill>
                <a:srgbClr val="0123B8"/>
              </a:solidFill>
              <a:latin typeface="Helvetica" pitchFamily="2" charset="0"/>
            </a:endParaRPr>
          </a:p>
          <a:p>
            <a:pPr algn="ctr"/>
            <a:r>
              <a:rPr lang="en-US" sz="3600" b="1" dirty="0">
                <a:latin typeface="Helvetica" pitchFamily="2" charset="0"/>
              </a:rPr>
              <a:t>That is, selection bias may account for inconsistent evidence of socialization effects of life events on personality, highlighting the need for better measurement and modeling of personality and time</a:t>
            </a:r>
          </a:p>
        </p:txBody>
      </p: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6FA7EBE4-EA8D-6741-A70F-FE9225F3A82E}"/>
              </a:ext>
            </a:extLst>
          </p:cNvPr>
          <p:cNvGrpSpPr/>
          <p:nvPr/>
        </p:nvGrpSpPr>
        <p:grpSpPr>
          <a:xfrm>
            <a:off x="30196554" y="23468173"/>
            <a:ext cx="1990679" cy="1534094"/>
            <a:chOff x="6935151" y="638806"/>
            <a:chExt cx="3422556" cy="2765578"/>
          </a:xfrm>
        </p:grpSpPr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5E692422-DEC7-CC4E-929B-30E51C3471EF}"/>
                </a:ext>
              </a:extLst>
            </p:cNvPr>
            <p:cNvGrpSpPr/>
            <p:nvPr/>
          </p:nvGrpSpPr>
          <p:grpSpPr>
            <a:xfrm>
              <a:off x="6935151" y="638806"/>
              <a:ext cx="3422556" cy="2765578"/>
              <a:chOff x="6915421" y="-135570"/>
              <a:chExt cx="4055317" cy="3533288"/>
            </a:xfrm>
          </p:grpSpPr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B08BC565-3987-F84C-957E-C7E24A6418D5}"/>
                  </a:ext>
                </a:extLst>
              </p:cNvPr>
              <p:cNvGrpSpPr/>
              <p:nvPr/>
            </p:nvGrpSpPr>
            <p:grpSpPr>
              <a:xfrm>
                <a:off x="6915421" y="-135570"/>
                <a:ext cx="3970751" cy="3533288"/>
                <a:chOff x="5637483" y="971881"/>
                <a:chExt cx="5617699" cy="4881800"/>
              </a:xfrm>
            </p:grpSpPr>
            <p:sp>
              <p:nvSpPr>
                <p:cNvPr id="293" name="Arc 292">
                  <a:extLst>
                    <a:ext uri="{FF2B5EF4-FFF2-40B4-BE49-F238E27FC236}">
                      <a16:creationId xmlns:a16="http://schemas.microsoft.com/office/drawing/2014/main" id="{93661C36-7054-C547-B0E6-71182D0A3AC8}"/>
                    </a:ext>
                  </a:extLst>
                </p:cNvPr>
                <p:cNvSpPr/>
                <p:nvPr/>
              </p:nvSpPr>
              <p:spPr>
                <a:xfrm rot="5400000">
                  <a:off x="8460607" y="2897541"/>
                  <a:ext cx="2396690" cy="2142661"/>
                </a:xfrm>
                <a:prstGeom prst="arc">
                  <a:avLst>
                    <a:gd name="adj1" fmla="val 19791120"/>
                    <a:gd name="adj2" fmla="val 4326749"/>
                  </a:avLst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95" name="Arc 294">
                  <a:extLst>
                    <a:ext uri="{FF2B5EF4-FFF2-40B4-BE49-F238E27FC236}">
                      <a16:creationId xmlns:a16="http://schemas.microsoft.com/office/drawing/2014/main" id="{B54CB6AC-3189-E249-A8E2-C7F866379088}"/>
                    </a:ext>
                  </a:extLst>
                </p:cNvPr>
                <p:cNvSpPr/>
                <p:nvPr/>
              </p:nvSpPr>
              <p:spPr>
                <a:xfrm rot="965635" flipV="1">
                  <a:off x="6470357" y="3449336"/>
                  <a:ext cx="2186828" cy="2404345"/>
                </a:xfrm>
                <a:prstGeom prst="arc">
                  <a:avLst>
                    <a:gd name="adj1" fmla="val 1561782"/>
                    <a:gd name="adj2" fmla="val 6009462"/>
                  </a:avLst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04" name="Arc 303">
                  <a:extLst>
                    <a:ext uri="{FF2B5EF4-FFF2-40B4-BE49-F238E27FC236}">
                      <a16:creationId xmlns:a16="http://schemas.microsoft.com/office/drawing/2014/main" id="{AF4D6E4E-5E64-5443-B983-1BE53DC433AD}"/>
                    </a:ext>
                  </a:extLst>
                </p:cNvPr>
                <p:cNvSpPr/>
                <p:nvPr/>
              </p:nvSpPr>
              <p:spPr>
                <a:xfrm rot="10800000" flipV="1">
                  <a:off x="5637483" y="1949206"/>
                  <a:ext cx="4357613" cy="1505032"/>
                </a:xfrm>
                <a:prstGeom prst="arc">
                  <a:avLst>
                    <a:gd name="adj1" fmla="val 445844"/>
                    <a:gd name="adj2" fmla="val 4952662"/>
                  </a:avLst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05" name="Arc 304">
                  <a:extLst>
                    <a:ext uri="{FF2B5EF4-FFF2-40B4-BE49-F238E27FC236}">
                      <a16:creationId xmlns:a16="http://schemas.microsoft.com/office/drawing/2014/main" id="{B07022F2-2D7E-DE49-BEC8-D1FAF685545E}"/>
                    </a:ext>
                  </a:extLst>
                </p:cNvPr>
                <p:cNvSpPr/>
                <p:nvPr/>
              </p:nvSpPr>
              <p:spPr>
                <a:xfrm rot="6325039" flipV="1">
                  <a:off x="8431513" y="2290518"/>
                  <a:ext cx="4142305" cy="1505032"/>
                </a:xfrm>
                <a:prstGeom prst="arc">
                  <a:avLst>
                    <a:gd name="adj1" fmla="val 330792"/>
                    <a:gd name="adj2" fmla="val 6424405"/>
                  </a:avLst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AB880362-D93D-0B4B-A98F-A54B7FC7B2CF}"/>
                  </a:ext>
                </a:extLst>
              </p:cNvPr>
              <p:cNvSpPr/>
              <p:nvPr/>
            </p:nvSpPr>
            <p:spPr>
              <a:xfrm>
                <a:off x="6949556" y="353987"/>
                <a:ext cx="4021182" cy="29718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1FCB3779-304D-034E-AFFC-3A19B7821F61}"/>
                </a:ext>
              </a:extLst>
            </p:cNvPr>
            <p:cNvSpPr/>
            <p:nvPr/>
          </p:nvSpPr>
          <p:spPr>
            <a:xfrm>
              <a:off x="7495543" y="1590195"/>
              <a:ext cx="270179" cy="274320"/>
            </a:xfrm>
            <a:prstGeom prst="ellipse">
              <a:avLst/>
            </a:prstGeom>
            <a:solidFill>
              <a:srgbClr val="302EF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302EF8"/>
                </a:solidFill>
              </a:endParaRPr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E4696054-06CD-4E40-A53F-011EECCB2A68}"/>
                </a:ext>
              </a:extLst>
            </p:cNvPr>
            <p:cNvSpPr/>
            <p:nvPr/>
          </p:nvSpPr>
          <p:spPr>
            <a:xfrm>
              <a:off x="6963960" y="1021992"/>
              <a:ext cx="3379343" cy="2966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chemeClr val="bg1"/>
                  </a:solidFill>
                </a:rPr>
                <a:t>Close to Transition</a:t>
              </a:r>
            </a:p>
          </p:txBody>
        </p:sp>
        <p:cxnSp>
          <p:nvCxnSpPr>
            <p:cNvPr id="288" name="Straight Arrow Connector 287">
              <a:extLst>
                <a:ext uri="{FF2B5EF4-FFF2-40B4-BE49-F238E27FC236}">
                  <a16:creationId xmlns:a16="http://schemas.microsoft.com/office/drawing/2014/main" id="{698CA1CB-95DD-F64E-831A-D28988A26B49}"/>
                </a:ext>
              </a:extLst>
            </p:cNvPr>
            <p:cNvCxnSpPr/>
            <p:nvPr/>
          </p:nvCxnSpPr>
          <p:spPr>
            <a:xfrm>
              <a:off x="7811173" y="1882991"/>
              <a:ext cx="434366" cy="2702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598F8DC1-CEC8-B948-96EE-AF0B99299DDE}"/>
              </a:ext>
            </a:extLst>
          </p:cNvPr>
          <p:cNvGrpSpPr/>
          <p:nvPr/>
        </p:nvGrpSpPr>
        <p:grpSpPr>
          <a:xfrm>
            <a:off x="30192614" y="24939729"/>
            <a:ext cx="1998558" cy="1534093"/>
            <a:chOff x="6949556" y="3596716"/>
            <a:chExt cx="3436103" cy="2765577"/>
          </a:xfrm>
        </p:grpSpPr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34A70565-A58F-A445-A3F5-E5B7F2C5FFAE}"/>
                </a:ext>
              </a:extLst>
            </p:cNvPr>
            <p:cNvGrpSpPr/>
            <p:nvPr/>
          </p:nvGrpSpPr>
          <p:grpSpPr>
            <a:xfrm>
              <a:off x="6949556" y="3596716"/>
              <a:ext cx="3436103" cy="2765577"/>
              <a:chOff x="6949556" y="3258766"/>
              <a:chExt cx="4071369" cy="3533287"/>
            </a:xfrm>
          </p:grpSpPr>
          <p:grpSp>
            <p:nvGrpSpPr>
              <p:cNvPr id="351" name="Group 350">
                <a:extLst>
                  <a:ext uri="{FF2B5EF4-FFF2-40B4-BE49-F238E27FC236}">
                    <a16:creationId xmlns:a16="http://schemas.microsoft.com/office/drawing/2014/main" id="{5587A9C6-DC9B-E04D-ABF1-AEDE705AB411}"/>
                  </a:ext>
                </a:extLst>
              </p:cNvPr>
              <p:cNvGrpSpPr/>
              <p:nvPr/>
            </p:nvGrpSpPr>
            <p:grpSpPr>
              <a:xfrm flipH="1">
                <a:off x="7050173" y="3258766"/>
                <a:ext cx="3970752" cy="3533287"/>
                <a:chOff x="5637483" y="971882"/>
                <a:chExt cx="5617700" cy="4881799"/>
              </a:xfrm>
            </p:grpSpPr>
            <p:sp>
              <p:nvSpPr>
                <p:cNvPr id="353" name="Arc 352">
                  <a:extLst>
                    <a:ext uri="{FF2B5EF4-FFF2-40B4-BE49-F238E27FC236}">
                      <a16:creationId xmlns:a16="http://schemas.microsoft.com/office/drawing/2014/main" id="{DB068B23-A463-0C44-9F19-A4DCCCAE1864}"/>
                    </a:ext>
                  </a:extLst>
                </p:cNvPr>
                <p:cNvSpPr/>
                <p:nvPr/>
              </p:nvSpPr>
              <p:spPr>
                <a:xfrm rot="5400000">
                  <a:off x="8460607" y="2897541"/>
                  <a:ext cx="2396690" cy="2142661"/>
                </a:xfrm>
                <a:prstGeom prst="arc">
                  <a:avLst>
                    <a:gd name="adj1" fmla="val 19791120"/>
                    <a:gd name="adj2" fmla="val 4528096"/>
                  </a:avLst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54" name="Arc 353">
                  <a:extLst>
                    <a:ext uri="{FF2B5EF4-FFF2-40B4-BE49-F238E27FC236}">
                      <a16:creationId xmlns:a16="http://schemas.microsoft.com/office/drawing/2014/main" id="{892F2723-3C17-4E45-828A-8A89DC9517F8}"/>
                    </a:ext>
                  </a:extLst>
                </p:cNvPr>
                <p:cNvSpPr/>
                <p:nvPr/>
              </p:nvSpPr>
              <p:spPr>
                <a:xfrm rot="965635" flipV="1">
                  <a:off x="6470357" y="3449336"/>
                  <a:ext cx="2186828" cy="2404345"/>
                </a:xfrm>
                <a:prstGeom prst="arc">
                  <a:avLst>
                    <a:gd name="adj1" fmla="val 2034445"/>
                    <a:gd name="adj2" fmla="val 6009462"/>
                  </a:avLst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55" name="Arc 354">
                  <a:extLst>
                    <a:ext uri="{FF2B5EF4-FFF2-40B4-BE49-F238E27FC236}">
                      <a16:creationId xmlns:a16="http://schemas.microsoft.com/office/drawing/2014/main" id="{9117637B-997C-C048-A757-5BD48EDE937C}"/>
                    </a:ext>
                  </a:extLst>
                </p:cNvPr>
                <p:cNvSpPr/>
                <p:nvPr/>
              </p:nvSpPr>
              <p:spPr>
                <a:xfrm rot="10800000" flipV="1">
                  <a:off x="5637483" y="1949206"/>
                  <a:ext cx="4357613" cy="1505032"/>
                </a:xfrm>
                <a:prstGeom prst="arc">
                  <a:avLst>
                    <a:gd name="adj1" fmla="val 445844"/>
                    <a:gd name="adj2" fmla="val 4952662"/>
                  </a:avLst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56" name="Arc 355">
                  <a:extLst>
                    <a:ext uri="{FF2B5EF4-FFF2-40B4-BE49-F238E27FC236}">
                      <a16:creationId xmlns:a16="http://schemas.microsoft.com/office/drawing/2014/main" id="{4962DF69-8432-A545-87F3-46A97394BBD5}"/>
                    </a:ext>
                  </a:extLst>
                </p:cNvPr>
                <p:cNvSpPr/>
                <p:nvPr/>
              </p:nvSpPr>
              <p:spPr>
                <a:xfrm rot="6325039" flipV="1">
                  <a:off x="8431513" y="2290518"/>
                  <a:ext cx="4142305" cy="1505032"/>
                </a:xfrm>
                <a:prstGeom prst="arc">
                  <a:avLst>
                    <a:gd name="adj1" fmla="val 340251"/>
                    <a:gd name="adj2" fmla="val 6424405"/>
                  </a:avLst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B0F473D6-90AD-AE46-AB80-FAF783D8B9F1}"/>
                  </a:ext>
                </a:extLst>
              </p:cNvPr>
              <p:cNvSpPr/>
              <p:nvPr/>
            </p:nvSpPr>
            <p:spPr>
              <a:xfrm flipH="1">
                <a:off x="6949556" y="3748322"/>
                <a:ext cx="4021182" cy="29718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4D84574E-5D8F-5E4E-9AA9-7908D4A9CCDB}"/>
                </a:ext>
              </a:extLst>
            </p:cNvPr>
            <p:cNvSpPr/>
            <p:nvPr/>
          </p:nvSpPr>
          <p:spPr>
            <a:xfrm>
              <a:off x="7851599" y="5585465"/>
              <a:ext cx="270179" cy="274320"/>
            </a:xfrm>
            <a:prstGeom prst="ellipse">
              <a:avLst/>
            </a:prstGeom>
            <a:solidFill>
              <a:srgbClr val="302EF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302EF8"/>
                </a:solidFill>
              </a:endParaRPr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162EE1FB-BFB3-C845-89E1-56F88D0C6C2A}"/>
                </a:ext>
              </a:extLst>
            </p:cNvPr>
            <p:cNvSpPr/>
            <p:nvPr/>
          </p:nvSpPr>
          <p:spPr>
            <a:xfrm>
              <a:off x="6971161" y="3954969"/>
              <a:ext cx="3379343" cy="2966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chemeClr val="bg1"/>
                  </a:solidFill>
                </a:rPr>
                <a:t>Far from Transition</a:t>
              </a:r>
            </a:p>
          </p:txBody>
        </p:sp>
        <p:cxnSp>
          <p:nvCxnSpPr>
            <p:cNvPr id="350" name="Straight Arrow Connector 349">
              <a:extLst>
                <a:ext uri="{FF2B5EF4-FFF2-40B4-BE49-F238E27FC236}">
                  <a16:creationId xmlns:a16="http://schemas.microsoft.com/office/drawing/2014/main" id="{FA5C52AF-1FF6-EF45-A63F-CE82857CAE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5017" y="5367021"/>
              <a:ext cx="359211" cy="3556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7" name="Picture 356">
            <a:extLst>
              <a:ext uri="{FF2B5EF4-FFF2-40B4-BE49-F238E27FC236}">
                <a16:creationId xmlns:a16="http://schemas.microsoft.com/office/drawing/2014/main" id="{FC71D9F1-40F3-9A47-ADDC-51DB3388117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901843" y="23601139"/>
            <a:ext cx="5260552" cy="2835432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A1C4E479-F522-2242-9B8E-1D30F86666DE}"/>
              </a:ext>
            </a:extLst>
          </p:cNvPr>
          <p:cNvSpPr/>
          <p:nvPr/>
        </p:nvSpPr>
        <p:spPr>
          <a:xfrm>
            <a:off x="13051931" y="15420290"/>
            <a:ext cx="11377370" cy="114619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D18A664-7967-E648-B2B0-58EBA14B417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111258" y="19352759"/>
            <a:ext cx="11176588" cy="7451059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B76651F4-455E-BD42-BE30-436AB0678E79}"/>
              </a:ext>
            </a:extLst>
          </p:cNvPr>
          <p:cNvSpPr/>
          <p:nvPr/>
        </p:nvSpPr>
        <p:spPr>
          <a:xfrm>
            <a:off x="13046265" y="15420290"/>
            <a:ext cx="11383036" cy="731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elvetica" pitchFamily="2" charset="0"/>
              </a:rPr>
              <a:t>Mean-Level Change</a:t>
            </a:r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81FFCAEB-B2EC-9544-85C1-F081CA620AE6}"/>
              </a:ext>
            </a:extLst>
          </p:cNvPr>
          <p:cNvSpPr/>
          <p:nvPr/>
        </p:nvSpPr>
        <p:spPr>
          <a:xfrm>
            <a:off x="13068384" y="18545319"/>
            <a:ext cx="11383036" cy="731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elvetica" pitchFamily="2" charset="0"/>
              </a:rPr>
              <a:t>Group Differences in Matched and </a:t>
            </a:r>
            <a:r>
              <a:rPr lang="en-US" sz="3200" b="1">
                <a:solidFill>
                  <a:schemeClr val="bg1"/>
                </a:solidFill>
                <a:latin typeface="Helvetica" pitchFamily="2" charset="0"/>
              </a:rPr>
              <a:t>Unmatched Change</a:t>
            </a:r>
            <a:endParaRPr lang="en-US" sz="32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1C54561-0DE3-6E4F-B306-BB84D4279A2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18367" y="22918908"/>
            <a:ext cx="4198516" cy="3252904"/>
          </a:xfrm>
          <a:prstGeom prst="rect">
            <a:avLst/>
          </a:prstGeom>
        </p:spPr>
      </p:pic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8D990F0D-2EF9-704B-8D7A-D75C15C63EE5}"/>
              </a:ext>
            </a:extLst>
          </p:cNvPr>
          <p:cNvCxnSpPr>
            <a:cxnSpLocks/>
          </p:cNvCxnSpPr>
          <p:nvPr/>
        </p:nvCxnSpPr>
        <p:spPr>
          <a:xfrm>
            <a:off x="7092454" y="12589200"/>
            <a:ext cx="0" cy="312572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65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207" grpId="0" animBg="1"/>
      <p:bldP spid="208" grpId="0" animBg="1"/>
      <p:bldP spid="209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220" grpId="0" animBg="1"/>
      <p:bldP spid="289" grpId="0" animBg="1"/>
      <p:bldP spid="302" grpId="0" animBg="1"/>
      <p:bldP spid="303" grpId="0" animBg="1"/>
      <p:bldP spid="306" grpId="0" animBg="1"/>
      <p:bldP spid="307" grpId="0" animBg="1"/>
      <p:bldP spid="310" grpId="0" animBg="1"/>
      <p:bldP spid="311" grpId="0"/>
      <p:bldP spid="312" grpId="0"/>
      <p:bldP spid="313" grpId="0" animBg="1"/>
      <p:bldP spid="314" grpId="0" animBg="1"/>
      <p:bldP spid="315" grpId="0" animBg="1"/>
      <p:bldP spid="316" grpId="0" animBg="1"/>
      <p:bldP spid="317" grpId="0" animBg="1"/>
      <p:bldP spid="322" grpId="0" animBg="1"/>
      <p:bldP spid="323" grpId="0" animBg="1"/>
      <p:bldP spid="23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30425</TotalTime>
  <Words>438</Words>
  <Application>Microsoft Macintosh PowerPoint</Application>
  <PresentationFormat>Custom</PresentationFormat>
  <Paragraphs>213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Helvetica</vt:lpstr>
      <vt:lpstr>Office Theme</vt:lpstr>
      <vt:lpstr>PowerPoint Presentation</vt:lpstr>
    </vt:vector>
  </TitlesOfParts>
  <Company>Brown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Emorie Beck</dc:creator>
  <cp:lastModifiedBy>Beck, Emorie</cp:lastModifiedBy>
  <cp:revision>240</cp:revision>
  <dcterms:created xsi:type="dcterms:W3CDTF">2015-07-16T18:21:01Z</dcterms:created>
  <dcterms:modified xsi:type="dcterms:W3CDTF">2019-03-29T09:29:40Z</dcterms:modified>
</cp:coreProperties>
</file>